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9" r:id="rId3"/>
  </p:sldMasterIdLst>
  <p:notesMasterIdLst>
    <p:notesMasterId r:id="rId5"/>
  </p:notesMasterIdLst>
  <p:sldIdLst>
    <p:sldId id="256" r:id="rId4"/>
    <p:sldId id="275" r:id="rId6"/>
    <p:sldId id="279" r:id="rId7"/>
    <p:sldId id="302" r:id="rId8"/>
    <p:sldId id="278" r:id="rId9"/>
    <p:sldId id="304" r:id="rId10"/>
    <p:sldId id="403" r:id="rId11"/>
    <p:sldId id="404" r:id="rId12"/>
    <p:sldId id="405" r:id="rId13"/>
    <p:sldId id="406" r:id="rId14"/>
    <p:sldId id="407" r:id="rId15"/>
    <p:sldId id="408" r:id="rId16"/>
    <p:sldId id="410" r:id="rId17"/>
    <p:sldId id="411" r:id="rId18"/>
    <p:sldId id="412" r:id="rId19"/>
    <p:sldId id="413" r:id="rId20"/>
    <p:sldId id="414" r:id="rId21"/>
    <p:sldId id="415" r:id="rId22"/>
    <p:sldId id="416" r:id="rId23"/>
    <p:sldId id="418" r:id="rId24"/>
    <p:sldId id="417" r:id="rId25"/>
    <p:sldId id="419" r:id="rId26"/>
    <p:sldId id="420" r:id="rId27"/>
    <p:sldId id="421" r:id="rId28"/>
    <p:sldId id="422" r:id="rId29"/>
    <p:sldId id="424" r:id="rId30"/>
    <p:sldId id="425" r:id="rId31"/>
    <p:sldId id="426" r:id="rId32"/>
    <p:sldId id="428" r:id="rId33"/>
    <p:sldId id="429" r:id="rId34"/>
    <p:sldId id="430" r:id="rId35"/>
    <p:sldId id="431" r:id="rId36"/>
    <p:sldId id="432" r:id="rId37"/>
    <p:sldId id="433" r:id="rId38"/>
    <p:sldId id="434" r:id="rId39"/>
    <p:sldId id="435" r:id="rId40"/>
    <p:sldId id="436" r:id="rId41"/>
    <p:sldId id="437" r:id="rId42"/>
    <p:sldId id="438" r:id="rId43"/>
    <p:sldId id="440" r:id="rId44"/>
    <p:sldId id="439" r:id="rId45"/>
    <p:sldId id="441" r:id="rId46"/>
    <p:sldId id="442" r:id="rId47"/>
    <p:sldId id="448" r:id="rId48"/>
    <p:sldId id="450" r:id="rId49"/>
    <p:sldId id="443" r:id="rId50"/>
    <p:sldId id="444" r:id="rId51"/>
    <p:sldId id="451" r:id="rId52"/>
    <p:sldId id="452" r:id="rId53"/>
    <p:sldId id="453" r:id="rId54"/>
    <p:sldId id="461" r:id="rId55"/>
    <p:sldId id="454" r:id="rId56"/>
    <p:sldId id="462" r:id="rId57"/>
    <p:sldId id="455" r:id="rId58"/>
    <p:sldId id="456" r:id="rId59"/>
    <p:sldId id="457" r:id="rId60"/>
    <p:sldId id="458" r:id="rId61"/>
    <p:sldId id="463" r:id="rId62"/>
    <p:sldId id="459" r:id="rId63"/>
    <p:sldId id="276" r:id="rId64"/>
    <p:sldId id="350" r:id="rId65"/>
    <p:sldId id="280" r:id="rId66"/>
  </p:sldIdLst>
  <p:sldSz cx="12192000" cy="6858000"/>
  <p:notesSz cx="6858000" cy="9144000"/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3C86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0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570" y="108"/>
      </p:cViewPr>
      <p:guideLst>
        <p:guide orient="horz" pos="2160"/>
        <p:guide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0" Type="http://schemas.openxmlformats.org/officeDocument/2006/relationships/tags" Target="tags/tag473.xml"/><Relationship Id="rId7" Type="http://schemas.openxmlformats.org/officeDocument/2006/relationships/slide" Target="slides/slide3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4" Type="http://schemas.openxmlformats.org/officeDocument/2006/relationships/image" Target="../media/image53.wmf"/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4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2.xml"/><Relationship Id="rId10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image" Target="file:///C:\Users\D69LXP2\Desktop\400px_tools/pic_temp/pic_half_left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25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3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image" Target="file:///C:\Users\D69LXP2\Desktop\400px_tools/pic_temp/whole_pic.png" TargetMode="External"/><Relationship Id="rId3" Type="http://schemas.openxmlformats.org/officeDocument/2006/relationships/image" Target="../media/image3.jpeg"/><Relationship Id="rId2" Type="http://schemas.openxmlformats.org/officeDocument/2006/relationships/tags" Target="../tags/tag43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53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61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74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88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95.xml"/><Relationship Id="rId12" Type="http://schemas.openxmlformats.org/officeDocument/2006/relationships/tags" Target="../tags/tag10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04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13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22.xml"/><Relationship Id="rId14" Type="http://schemas.openxmlformats.org/officeDocument/2006/relationships/tags" Target="../tags/tag132.xml"/><Relationship Id="rId13" Type="http://schemas.openxmlformats.org/officeDocument/2006/relationships/tags" Target="../tags/tag13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33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>
            <a:off x="2278508" y="3455353"/>
            <a:ext cx="762006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10"/>
            </p:custDataLst>
          </p:nvPr>
        </p:nvSpPr>
        <p:spPr>
          <a:xfrm>
            <a:off x="2293114" y="3507423"/>
            <a:ext cx="7620061" cy="448945"/>
          </a:xfrm>
        </p:spPr>
        <p:txBody>
          <a:bodyPr vert="horz" wrap="square" lIns="90170" tIns="0" rIns="90170" bIns="4699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11"/>
            </p:custDataLst>
          </p:nvPr>
        </p:nvSpPr>
        <p:spPr>
          <a:xfrm>
            <a:off x="2293431" y="1937069"/>
            <a:ext cx="7620061" cy="1398905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032000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4164648" y="3692525"/>
            <a:ext cx="5767705" cy="835660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4164648" y="4731386"/>
            <a:ext cx="5767705" cy="575945"/>
          </a:xfrm>
        </p:spPr>
        <p:txBody>
          <a:bodyPr vert="horz" wrap="square" lIns="90170" tIns="0" rIns="90170" bIns="4699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任意多边形: 形状 5"/>
          <p:cNvSpPr/>
          <p:nvPr>
            <p:custDataLst>
              <p:tags r:id="rId6"/>
            </p:custDataLst>
          </p:nvPr>
        </p:nvSpPr>
        <p:spPr>
          <a:xfrm>
            <a:off x="0" y="0"/>
            <a:ext cx="9281536" cy="6858000"/>
          </a:xfrm>
          <a:custGeom>
            <a:avLst/>
            <a:gdLst>
              <a:gd name="connsiteX0" fmla="*/ 0 w 9281536"/>
              <a:gd name="connsiteY0" fmla="*/ 0 h 6858000"/>
              <a:gd name="connsiteX1" fmla="*/ 7567200 w 9281536"/>
              <a:gd name="connsiteY1" fmla="*/ 0 h 6858000"/>
              <a:gd name="connsiteX2" fmla="*/ 9281536 w 9281536"/>
              <a:gd name="connsiteY2" fmla="*/ 6858000 h 6858000"/>
              <a:gd name="connsiteX3" fmla="*/ 0 w 92815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1536" h="6858000">
                <a:moveTo>
                  <a:pt x="0" y="0"/>
                </a:moveTo>
                <a:lnTo>
                  <a:pt x="7567200" y="0"/>
                </a:lnTo>
                <a:lnTo>
                  <a:pt x="92815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>
            <a:off x="3355975" y="3418522"/>
            <a:ext cx="5480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0"/>
            </p:custDataLst>
          </p:nvPr>
        </p:nvSpPr>
        <p:spPr>
          <a:xfrm>
            <a:off x="3413760" y="3553778"/>
            <a:ext cx="5365115" cy="429260"/>
          </a:xfrm>
        </p:spPr>
        <p:txBody>
          <a:bodyPr vert="horz" wrap="square" lIns="90170" tIns="0" rIns="90170" bIns="46990" anchor="t" anchorCtr="0">
            <a:normAutofit/>
          </a:bodyPr>
          <a:lstStyle>
            <a:lvl1pPr marL="0" marR="0" indent="0" algn="ct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1"/>
            </p:custDataLst>
          </p:nvPr>
        </p:nvSpPr>
        <p:spPr>
          <a:xfrm>
            <a:off x="3413125" y="1884363"/>
            <a:ext cx="5365750" cy="1398905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0" y="302438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5" Type="http://schemas.openxmlformats.org/officeDocument/2006/relationships/theme" Target="../theme/theme2.xml"/><Relationship Id="rId24" Type="http://schemas.openxmlformats.org/officeDocument/2006/relationships/tags" Target="../tags/tag145.xml"/><Relationship Id="rId23" Type="http://schemas.openxmlformats.org/officeDocument/2006/relationships/tags" Target="../tags/tag144.xml"/><Relationship Id="rId22" Type="http://schemas.openxmlformats.org/officeDocument/2006/relationships/tags" Target="../tags/tag143.xml"/><Relationship Id="rId21" Type="http://schemas.openxmlformats.org/officeDocument/2006/relationships/tags" Target="../tags/tag142.xml"/><Relationship Id="rId20" Type="http://schemas.openxmlformats.org/officeDocument/2006/relationships/tags" Target="../tags/tag141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140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46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image" Target="../media/image11.jpeg"/><Relationship Id="rId7" Type="http://schemas.openxmlformats.org/officeDocument/2006/relationships/image" Target="../media/image10.jpeg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tags" Target="../tags/tag160.xml"/><Relationship Id="rId3" Type="http://schemas.openxmlformats.org/officeDocument/2006/relationships/image" Target="../media/image8.wmf"/><Relationship Id="rId2" Type="http://schemas.openxmlformats.org/officeDocument/2006/relationships/oleObject" Target="../embeddings/oleObject3.bin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159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3.xml"/><Relationship Id="rId3" Type="http://schemas.openxmlformats.org/officeDocument/2006/relationships/image" Target="../media/image12.wmf"/><Relationship Id="rId2" Type="http://schemas.openxmlformats.org/officeDocument/2006/relationships/oleObject" Target="../embeddings/oleObject5.bin"/><Relationship Id="rId1" Type="http://schemas.openxmlformats.org/officeDocument/2006/relationships/tags" Target="../tags/tag16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5.xml"/><Relationship Id="rId3" Type="http://schemas.openxmlformats.org/officeDocument/2006/relationships/image" Target="../media/image13.wmf"/><Relationship Id="rId2" Type="http://schemas.openxmlformats.org/officeDocument/2006/relationships/oleObject" Target="../embeddings/oleObject6.bin"/><Relationship Id="rId1" Type="http://schemas.openxmlformats.org/officeDocument/2006/relationships/tags" Target="../tags/tag16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67.xml"/><Relationship Id="rId2" Type="http://schemas.openxmlformats.org/officeDocument/2006/relationships/image" Target="../media/image14.png"/><Relationship Id="rId1" Type="http://schemas.openxmlformats.org/officeDocument/2006/relationships/tags" Target="../tags/tag166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70.xml"/><Relationship Id="rId4" Type="http://schemas.openxmlformats.org/officeDocument/2006/relationships/image" Target="../media/image16.png"/><Relationship Id="rId3" Type="http://schemas.openxmlformats.org/officeDocument/2006/relationships/tags" Target="../tags/tag169.xml"/><Relationship Id="rId2" Type="http://schemas.openxmlformats.org/officeDocument/2006/relationships/image" Target="../media/image15.png"/><Relationship Id="rId1" Type="http://schemas.openxmlformats.org/officeDocument/2006/relationships/tags" Target="../tags/tag16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image" Target="../media/image20.png"/><Relationship Id="rId7" Type="http://schemas.openxmlformats.org/officeDocument/2006/relationships/tags" Target="../tags/tag174.xml"/><Relationship Id="rId6" Type="http://schemas.openxmlformats.org/officeDocument/2006/relationships/image" Target="../media/image19.png"/><Relationship Id="rId5" Type="http://schemas.openxmlformats.org/officeDocument/2006/relationships/tags" Target="../tags/tag173.xml"/><Relationship Id="rId4" Type="http://schemas.openxmlformats.org/officeDocument/2006/relationships/image" Target="../media/image18.png"/><Relationship Id="rId3" Type="http://schemas.openxmlformats.org/officeDocument/2006/relationships/tags" Target="../tags/tag172.xml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17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77.xml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tags" Target="../tags/tag17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ags" Target="../tags/tag181.xml"/><Relationship Id="rId7" Type="http://schemas.openxmlformats.org/officeDocument/2006/relationships/image" Target="../media/image26.jpeg"/><Relationship Id="rId6" Type="http://schemas.openxmlformats.org/officeDocument/2006/relationships/image" Target="../media/image25.png"/><Relationship Id="rId5" Type="http://schemas.openxmlformats.org/officeDocument/2006/relationships/tags" Target="../tags/tag180.xml"/><Relationship Id="rId4" Type="http://schemas.openxmlformats.org/officeDocument/2006/relationships/image" Target="../media/image24.png"/><Relationship Id="rId3" Type="http://schemas.openxmlformats.org/officeDocument/2006/relationships/tags" Target="../tags/tag179.xml"/><Relationship Id="rId2" Type="http://schemas.openxmlformats.org/officeDocument/2006/relationships/image" Target="../media/image23.png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image" Target="../media/image32.emf"/><Relationship Id="rId7" Type="http://schemas.openxmlformats.org/officeDocument/2006/relationships/oleObject" Target="../embeddings/oleObject7.bin"/><Relationship Id="rId6" Type="http://schemas.openxmlformats.org/officeDocument/2006/relationships/tags" Target="../tags/tag18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6" Type="http://schemas.openxmlformats.org/officeDocument/2006/relationships/vmlDrawing" Target="../drawings/vmlDrawing5.vml"/><Relationship Id="rId15" Type="http://schemas.openxmlformats.org/officeDocument/2006/relationships/slideLayout" Target="../slideLayouts/slideLayout13.xml"/><Relationship Id="rId14" Type="http://schemas.openxmlformats.org/officeDocument/2006/relationships/tags" Target="../tags/tag185.xml"/><Relationship Id="rId13" Type="http://schemas.openxmlformats.org/officeDocument/2006/relationships/image" Target="../media/image34.jpeg"/><Relationship Id="rId12" Type="http://schemas.openxmlformats.org/officeDocument/2006/relationships/tags" Target="../tags/tag184.xml"/><Relationship Id="rId11" Type="http://schemas.openxmlformats.org/officeDocument/2006/relationships/image" Target="../media/image33.emf"/><Relationship Id="rId10" Type="http://schemas.openxmlformats.org/officeDocument/2006/relationships/oleObject" Target="../embeddings/oleObject8.bin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87.xml"/><Relationship Id="rId4" Type="http://schemas.openxmlformats.org/officeDocument/2006/relationships/image" Target="../media/image36.png"/><Relationship Id="rId3" Type="http://schemas.openxmlformats.org/officeDocument/2006/relationships/tags" Target="../tags/tag186.xml"/><Relationship Id="rId2" Type="http://schemas.openxmlformats.org/officeDocument/2006/relationships/image" Target="../media/image35.emf"/><Relationship Id="rId1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47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188.xml"/><Relationship Id="rId6" Type="http://schemas.openxmlformats.org/officeDocument/2006/relationships/image" Target="../media/image37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.v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191.x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1.bin"/><Relationship Id="rId4" Type="http://schemas.openxmlformats.org/officeDocument/2006/relationships/tags" Target="../tags/tag190.xml"/><Relationship Id="rId3" Type="http://schemas.openxmlformats.org/officeDocument/2006/relationships/image" Target="../media/image38.wmf"/><Relationship Id="rId2" Type="http://schemas.openxmlformats.org/officeDocument/2006/relationships/oleObject" Target="../embeddings/oleObject10.bin"/><Relationship Id="rId1" Type="http://schemas.openxmlformats.org/officeDocument/2006/relationships/tags" Target="../tags/tag189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image" Target="../media/image41.jpeg"/><Relationship Id="rId7" Type="http://schemas.openxmlformats.org/officeDocument/2006/relationships/image" Target="../media/image40.jpeg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3.bin"/><Relationship Id="rId4" Type="http://schemas.openxmlformats.org/officeDocument/2006/relationships/tags" Target="../tags/tag193.xml"/><Relationship Id="rId3" Type="http://schemas.openxmlformats.org/officeDocument/2006/relationships/image" Target="../media/image38.wmf"/><Relationship Id="rId2" Type="http://schemas.openxmlformats.org/officeDocument/2006/relationships/oleObject" Target="../embeddings/oleObject12.bin"/><Relationship Id="rId11" Type="http://schemas.openxmlformats.org/officeDocument/2006/relationships/vmlDrawing" Target="../drawings/vmlDrawing8.v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192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image" Target="../media/image43.png"/><Relationship Id="rId3" Type="http://schemas.openxmlformats.org/officeDocument/2006/relationships/tags" Target="../tags/tag196.xml"/><Relationship Id="rId2" Type="http://schemas.openxmlformats.org/officeDocument/2006/relationships/image" Target="../media/image42.png"/><Relationship Id="rId1" Type="http://schemas.openxmlformats.org/officeDocument/2006/relationships/tags" Target="../tags/tag195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ags" Target="../tags/tag199.xml"/><Relationship Id="rId7" Type="http://schemas.openxmlformats.org/officeDocument/2006/relationships/image" Target="../media/image45.jpeg"/><Relationship Id="rId6" Type="http://schemas.openxmlformats.org/officeDocument/2006/relationships/image" Target="../media/image44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1" Type="http://schemas.openxmlformats.org/officeDocument/2006/relationships/slideLayout" Target="../slideLayouts/slideLayout13.xml"/><Relationship Id="rId40" Type="http://schemas.openxmlformats.org/officeDocument/2006/relationships/tags" Target="../tags/tag239.xml"/><Relationship Id="rId4" Type="http://schemas.openxmlformats.org/officeDocument/2006/relationships/tags" Target="../tags/tag203.xml"/><Relationship Id="rId39" Type="http://schemas.openxmlformats.org/officeDocument/2006/relationships/tags" Target="../tags/tag238.xml"/><Relationship Id="rId38" Type="http://schemas.openxmlformats.org/officeDocument/2006/relationships/tags" Target="../tags/tag237.xml"/><Relationship Id="rId37" Type="http://schemas.openxmlformats.org/officeDocument/2006/relationships/tags" Target="../tags/tag236.xml"/><Relationship Id="rId36" Type="http://schemas.openxmlformats.org/officeDocument/2006/relationships/tags" Target="../tags/tag235.xml"/><Relationship Id="rId35" Type="http://schemas.openxmlformats.org/officeDocument/2006/relationships/tags" Target="../tags/tag234.xml"/><Relationship Id="rId34" Type="http://schemas.openxmlformats.org/officeDocument/2006/relationships/tags" Target="../tags/tag233.xml"/><Relationship Id="rId33" Type="http://schemas.openxmlformats.org/officeDocument/2006/relationships/tags" Target="../tags/tag232.xml"/><Relationship Id="rId32" Type="http://schemas.openxmlformats.org/officeDocument/2006/relationships/tags" Target="../tags/tag231.xml"/><Relationship Id="rId31" Type="http://schemas.openxmlformats.org/officeDocument/2006/relationships/tags" Target="../tags/tag230.xml"/><Relationship Id="rId30" Type="http://schemas.openxmlformats.org/officeDocument/2006/relationships/tags" Target="../tags/tag229.xml"/><Relationship Id="rId3" Type="http://schemas.openxmlformats.org/officeDocument/2006/relationships/tags" Target="../tags/tag202.xml"/><Relationship Id="rId29" Type="http://schemas.openxmlformats.org/officeDocument/2006/relationships/tags" Target="../tags/tag228.xml"/><Relationship Id="rId28" Type="http://schemas.openxmlformats.org/officeDocument/2006/relationships/tags" Target="../tags/tag227.xml"/><Relationship Id="rId27" Type="http://schemas.openxmlformats.org/officeDocument/2006/relationships/tags" Target="../tags/tag226.xml"/><Relationship Id="rId26" Type="http://schemas.openxmlformats.org/officeDocument/2006/relationships/tags" Target="../tags/tag225.xml"/><Relationship Id="rId25" Type="http://schemas.openxmlformats.org/officeDocument/2006/relationships/tags" Target="../tags/tag224.xml"/><Relationship Id="rId24" Type="http://schemas.openxmlformats.org/officeDocument/2006/relationships/tags" Target="../tags/tag223.xml"/><Relationship Id="rId23" Type="http://schemas.openxmlformats.org/officeDocument/2006/relationships/tags" Target="../tags/tag222.xml"/><Relationship Id="rId22" Type="http://schemas.openxmlformats.org/officeDocument/2006/relationships/tags" Target="../tags/tag221.xml"/><Relationship Id="rId21" Type="http://schemas.openxmlformats.org/officeDocument/2006/relationships/tags" Target="../tags/tag220.xml"/><Relationship Id="rId20" Type="http://schemas.openxmlformats.org/officeDocument/2006/relationships/tags" Target="../tags/tag219.xml"/><Relationship Id="rId2" Type="http://schemas.openxmlformats.org/officeDocument/2006/relationships/tags" Target="../tags/tag201.xml"/><Relationship Id="rId19" Type="http://schemas.openxmlformats.org/officeDocument/2006/relationships/tags" Target="../tags/tag218.xml"/><Relationship Id="rId18" Type="http://schemas.openxmlformats.org/officeDocument/2006/relationships/tags" Target="../tags/tag217.xml"/><Relationship Id="rId17" Type="http://schemas.openxmlformats.org/officeDocument/2006/relationships/tags" Target="../tags/tag216.xml"/><Relationship Id="rId16" Type="http://schemas.openxmlformats.org/officeDocument/2006/relationships/tags" Target="../tags/tag215.xml"/><Relationship Id="rId15" Type="http://schemas.openxmlformats.org/officeDocument/2006/relationships/tags" Target="../tags/tag214.xml"/><Relationship Id="rId14" Type="http://schemas.openxmlformats.org/officeDocument/2006/relationships/tags" Target="../tags/tag213.xml"/><Relationship Id="rId13" Type="http://schemas.openxmlformats.org/officeDocument/2006/relationships/tags" Target="../tags/tag212.xml"/><Relationship Id="rId12" Type="http://schemas.openxmlformats.org/officeDocument/2006/relationships/tags" Target="../tags/tag211.xml"/><Relationship Id="rId11" Type="http://schemas.openxmlformats.org/officeDocument/2006/relationships/tags" Target="../tags/tag210.xml"/><Relationship Id="rId10" Type="http://schemas.openxmlformats.org/officeDocument/2006/relationships/tags" Target="../tags/tag209.xml"/><Relationship Id="rId1" Type="http://schemas.openxmlformats.org/officeDocument/2006/relationships/tags" Target="../tags/tag200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40.xml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wmf"/><Relationship Id="rId8" Type="http://schemas.openxmlformats.org/officeDocument/2006/relationships/oleObject" Target="../embeddings/oleObject16.bin"/><Relationship Id="rId7" Type="http://schemas.openxmlformats.org/officeDocument/2006/relationships/tags" Target="../tags/tag243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15.bin"/><Relationship Id="rId4" Type="http://schemas.openxmlformats.org/officeDocument/2006/relationships/tags" Target="../tags/tag242.xml"/><Relationship Id="rId3" Type="http://schemas.openxmlformats.org/officeDocument/2006/relationships/image" Target="../media/image49.wmf"/><Relationship Id="rId2" Type="http://schemas.openxmlformats.org/officeDocument/2006/relationships/oleObject" Target="../embeddings/oleObject14.bin"/><Relationship Id="rId16" Type="http://schemas.openxmlformats.org/officeDocument/2006/relationships/vmlDrawing" Target="../drawings/vmlDrawing9.vml"/><Relationship Id="rId15" Type="http://schemas.openxmlformats.org/officeDocument/2006/relationships/slideLayout" Target="../slideLayouts/slideLayout13.xml"/><Relationship Id="rId14" Type="http://schemas.openxmlformats.org/officeDocument/2006/relationships/tags" Target="../tags/tag245.xml"/><Relationship Id="rId13" Type="http://schemas.openxmlformats.org/officeDocument/2006/relationships/image" Target="../media/image53.wmf"/><Relationship Id="rId12" Type="http://schemas.openxmlformats.org/officeDocument/2006/relationships/oleObject" Target="../embeddings/oleObject17.bin"/><Relationship Id="rId11" Type="http://schemas.openxmlformats.org/officeDocument/2006/relationships/tags" Target="../tags/tag244.xml"/><Relationship Id="rId10" Type="http://schemas.openxmlformats.org/officeDocument/2006/relationships/image" Target="../media/image52.jpeg"/><Relationship Id="rId1" Type="http://schemas.openxmlformats.org/officeDocument/2006/relationships/tags" Target="../tags/tag241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0.v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47.xml"/><Relationship Id="rId4" Type="http://schemas.openxmlformats.org/officeDocument/2006/relationships/image" Target="../media/image55.wmf"/><Relationship Id="rId3" Type="http://schemas.openxmlformats.org/officeDocument/2006/relationships/oleObject" Target="../embeddings/oleObject18.bin"/><Relationship Id="rId2" Type="http://schemas.openxmlformats.org/officeDocument/2006/relationships/tags" Target="../tags/tag246.xml"/><Relationship Id="rId1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tags" Target="../tags/tag253.xml"/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image" Target="../media/image56.wmf"/><Relationship Id="rId2" Type="http://schemas.openxmlformats.org/officeDocument/2006/relationships/oleObject" Target="../embeddings/oleObject19.bin"/><Relationship Id="rId11" Type="http://schemas.openxmlformats.org/officeDocument/2006/relationships/vmlDrawing" Target="../drawings/vmlDrawing11.v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248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48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jpeg"/><Relationship Id="rId8" Type="http://schemas.openxmlformats.org/officeDocument/2006/relationships/tags" Target="../tags/tag260.xml"/><Relationship Id="rId7" Type="http://schemas.openxmlformats.org/officeDocument/2006/relationships/tags" Target="../tags/tag259.xml"/><Relationship Id="rId6" Type="http://schemas.openxmlformats.org/officeDocument/2006/relationships/tags" Target="../tags/tag258.xml"/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3" Type="http://schemas.openxmlformats.org/officeDocument/2006/relationships/image" Target="../media/image56.wmf"/><Relationship Id="rId2" Type="http://schemas.openxmlformats.org/officeDocument/2006/relationships/oleObject" Target="../embeddings/oleObject20.bin"/><Relationship Id="rId12" Type="http://schemas.openxmlformats.org/officeDocument/2006/relationships/vmlDrawing" Target="../drawings/vmlDrawing12.vml"/><Relationship Id="rId11" Type="http://schemas.openxmlformats.org/officeDocument/2006/relationships/slideLayout" Target="../slideLayouts/slideLayout13.xml"/><Relationship Id="rId10" Type="http://schemas.openxmlformats.org/officeDocument/2006/relationships/tags" Target="../tags/tag261.xml"/><Relationship Id="rId1" Type="http://schemas.openxmlformats.org/officeDocument/2006/relationships/tags" Target="../tags/tag255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tags" Target="../tags/tag267.xml"/><Relationship Id="rId7" Type="http://schemas.openxmlformats.org/officeDocument/2006/relationships/tags" Target="../tags/tag266.xml"/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4" Type="http://schemas.openxmlformats.org/officeDocument/2006/relationships/tags" Target="../tags/tag263.xml"/><Relationship Id="rId3" Type="http://schemas.openxmlformats.org/officeDocument/2006/relationships/image" Target="../media/image58.wmf"/><Relationship Id="rId23" Type="http://schemas.openxmlformats.org/officeDocument/2006/relationships/vmlDrawing" Target="../drawings/vmlDrawing13.vml"/><Relationship Id="rId22" Type="http://schemas.openxmlformats.org/officeDocument/2006/relationships/slideLayout" Target="../slideLayouts/slideLayout13.xml"/><Relationship Id="rId21" Type="http://schemas.openxmlformats.org/officeDocument/2006/relationships/tags" Target="../tags/tag280.xml"/><Relationship Id="rId20" Type="http://schemas.openxmlformats.org/officeDocument/2006/relationships/tags" Target="../tags/tag279.xml"/><Relationship Id="rId2" Type="http://schemas.openxmlformats.org/officeDocument/2006/relationships/oleObject" Target="../embeddings/oleObject21.bin"/><Relationship Id="rId19" Type="http://schemas.openxmlformats.org/officeDocument/2006/relationships/tags" Target="../tags/tag278.xml"/><Relationship Id="rId18" Type="http://schemas.openxmlformats.org/officeDocument/2006/relationships/tags" Target="../tags/tag277.xml"/><Relationship Id="rId17" Type="http://schemas.openxmlformats.org/officeDocument/2006/relationships/tags" Target="../tags/tag276.xml"/><Relationship Id="rId16" Type="http://schemas.openxmlformats.org/officeDocument/2006/relationships/tags" Target="../tags/tag275.xml"/><Relationship Id="rId15" Type="http://schemas.openxmlformats.org/officeDocument/2006/relationships/tags" Target="../tags/tag274.xml"/><Relationship Id="rId14" Type="http://schemas.openxmlformats.org/officeDocument/2006/relationships/tags" Target="../tags/tag273.xml"/><Relationship Id="rId13" Type="http://schemas.openxmlformats.org/officeDocument/2006/relationships/tags" Target="../tags/tag272.xml"/><Relationship Id="rId12" Type="http://schemas.openxmlformats.org/officeDocument/2006/relationships/tags" Target="../tags/tag271.xml"/><Relationship Id="rId11" Type="http://schemas.openxmlformats.org/officeDocument/2006/relationships/tags" Target="../tags/tag270.xml"/><Relationship Id="rId10" Type="http://schemas.openxmlformats.org/officeDocument/2006/relationships/tags" Target="../tags/tag269.xml"/><Relationship Id="rId1" Type="http://schemas.openxmlformats.org/officeDocument/2006/relationships/tags" Target="../tags/tag26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287.xml"/><Relationship Id="rId8" Type="http://schemas.openxmlformats.org/officeDocument/2006/relationships/tags" Target="../tags/tag286.xml"/><Relationship Id="rId7" Type="http://schemas.openxmlformats.org/officeDocument/2006/relationships/tags" Target="../tags/tag285.xml"/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image" Target="../media/image58.wmf"/><Relationship Id="rId24" Type="http://schemas.openxmlformats.org/officeDocument/2006/relationships/vmlDrawing" Target="../drawings/vmlDrawing14.vml"/><Relationship Id="rId23" Type="http://schemas.openxmlformats.org/officeDocument/2006/relationships/slideLayout" Target="../slideLayouts/slideLayout13.xml"/><Relationship Id="rId22" Type="http://schemas.openxmlformats.org/officeDocument/2006/relationships/tags" Target="../tags/tag299.xml"/><Relationship Id="rId21" Type="http://schemas.openxmlformats.org/officeDocument/2006/relationships/image" Target="../media/image59.jpeg"/><Relationship Id="rId20" Type="http://schemas.openxmlformats.org/officeDocument/2006/relationships/tags" Target="../tags/tag298.xml"/><Relationship Id="rId2" Type="http://schemas.openxmlformats.org/officeDocument/2006/relationships/oleObject" Target="../embeddings/oleObject22.bin"/><Relationship Id="rId19" Type="http://schemas.openxmlformats.org/officeDocument/2006/relationships/tags" Target="../tags/tag297.xml"/><Relationship Id="rId18" Type="http://schemas.openxmlformats.org/officeDocument/2006/relationships/tags" Target="../tags/tag296.xml"/><Relationship Id="rId17" Type="http://schemas.openxmlformats.org/officeDocument/2006/relationships/tags" Target="../tags/tag295.xml"/><Relationship Id="rId16" Type="http://schemas.openxmlformats.org/officeDocument/2006/relationships/tags" Target="../tags/tag294.xml"/><Relationship Id="rId15" Type="http://schemas.openxmlformats.org/officeDocument/2006/relationships/tags" Target="../tags/tag293.xml"/><Relationship Id="rId14" Type="http://schemas.openxmlformats.org/officeDocument/2006/relationships/tags" Target="../tags/tag292.xml"/><Relationship Id="rId13" Type="http://schemas.openxmlformats.org/officeDocument/2006/relationships/tags" Target="../tags/tag291.xml"/><Relationship Id="rId12" Type="http://schemas.openxmlformats.org/officeDocument/2006/relationships/tags" Target="../tags/tag290.xml"/><Relationship Id="rId11" Type="http://schemas.openxmlformats.org/officeDocument/2006/relationships/tags" Target="../tags/tag289.xml"/><Relationship Id="rId10" Type="http://schemas.openxmlformats.org/officeDocument/2006/relationships/tags" Target="../tags/tag288.xml"/><Relationship Id="rId1" Type="http://schemas.openxmlformats.org/officeDocument/2006/relationships/tags" Target="../tags/tag281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tags" Target="../tags/tag303.xml"/><Relationship Id="rId7" Type="http://schemas.openxmlformats.org/officeDocument/2006/relationships/image" Target="../media/image62.png"/><Relationship Id="rId6" Type="http://schemas.openxmlformats.org/officeDocument/2006/relationships/tags" Target="../tags/tag302.xml"/><Relationship Id="rId5" Type="http://schemas.openxmlformats.org/officeDocument/2006/relationships/image" Target="../media/image61.png"/><Relationship Id="rId4" Type="http://schemas.openxmlformats.org/officeDocument/2006/relationships/tags" Target="../tags/tag301.xml"/><Relationship Id="rId3" Type="http://schemas.openxmlformats.org/officeDocument/2006/relationships/image" Target="../media/image60.wmf"/><Relationship Id="rId2" Type="http://schemas.openxmlformats.org/officeDocument/2006/relationships/oleObject" Target="../embeddings/oleObject23.bin"/><Relationship Id="rId16" Type="http://schemas.openxmlformats.org/officeDocument/2006/relationships/vmlDrawing" Target="../drawings/vmlDrawing15.vml"/><Relationship Id="rId15" Type="http://schemas.openxmlformats.org/officeDocument/2006/relationships/slideLayout" Target="../slideLayouts/slideLayout13.xml"/><Relationship Id="rId14" Type="http://schemas.openxmlformats.org/officeDocument/2006/relationships/tags" Target="../tags/tag305.xml"/><Relationship Id="rId13" Type="http://schemas.openxmlformats.org/officeDocument/2006/relationships/image" Target="../media/image65.wmf"/><Relationship Id="rId12" Type="http://schemas.openxmlformats.org/officeDocument/2006/relationships/oleObject" Target="../embeddings/oleObject24.bin"/><Relationship Id="rId11" Type="http://schemas.openxmlformats.org/officeDocument/2006/relationships/image" Target="../media/image64.png"/><Relationship Id="rId10" Type="http://schemas.openxmlformats.org/officeDocument/2006/relationships/tags" Target="../tags/tag304.xml"/><Relationship Id="rId1" Type="http://schemas.openxmlformats.org/officeDocument/2006/relationships/tags" Target="../tags/tag30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6.v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307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Relationship Id="rId3" Type="http://schemas.openxmlformats.org/officeDocument/2006/relationships/image" Target="../media/image66.emf"/><Relationship Id="rId2" Type="http://schemas.openxmlformats.org/officeDocument/2006/relationships/oleObject" Target="../embeddings/oleObject25.bin"/><Relationship Id="rId1" Type="http://schemas.openxmlformats.org/officeDocument/2006/relationships/tags" Target="../tags/tag306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09.xml"/><Relationship Id="rId2" Type="http://schemas.openxmlformats.org/officeDocument/2006/relationships/image" Target="../media/image69.jpeg"/><Relationship Id="rId1" Type="http://schemas.openxmlformats.org/officeDocument/2006/relationships/tags" Target="../tags/tag308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12.xml"/><Relationship Id="rId4" Type="http://schemas.openxmlformats.org/officeDocument/2006/relationships/image" Target="../media/image71.jpeg"/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" Type="http://schemas.openxmlformats.org/officeDocument/2006/relationships/image" Target="../media/image70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14.xml"/><Relationship Id="rId2" Type="http://schemas.openxmlformats.org/officeDocument/2006/relationships/image" Target="../media/image72.png"/><Relationship Id="rId1" Type="http://schemas.openxmlformats.org/officeDocument/2006/relationships/tags" Target="../tags/tag313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16.xml"/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tags" Target="../tags/tag315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7.v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18.xml"/><Relationship Id="rId3" Type="http://schemas.openxmlformats.org/officeDocument/2006/relationships/image" Target="../media/image74.wmf"/><Relationship Id="rId2" Type="http://schemas.openxmlformats.org/officeDocument/2006/relationships/oleObject" Target="../embeddings/oleObject26.bin"/><Relationship Id="rId1" Type="http://schemas.openxmlformats.org/officeDocument/2006/relationships/tags" Target="../tags/tag3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9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8.v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20.xml"/><Relationship Id="rId4" Type="http://schemas.openxmlformats.org/officeDocument/2006/relationships/image" Target="../media/image75.jpeg"/><Relationship Id="rId3" Type="http://schemas.openxmlformats.org/officeDocument/2006/relationships/image" Target="../media/image74.wmf"/><Relationship Id="rId2" Type="http://schemas.openxmlformats.org/officeDocument/2006/relationships/oleObject" Target="../embeddings/oleObject27.bin"/><Relationship Id="rId1" Type="http://schemas.openxmlformats.org/officeDocument/2006/relationships/tags" Target="../tags/tag3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22.xml"/><Relationship Id="rId1" Type="http://schemas.openxmlformats.org/officeDocument/2006/relationships/image" Target="../media/image76.jpe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329.xml"/><Relationship Id="rId8" Type="http://schemas.openxmlformats.org/officeDocument/2006/relationships/tags" Target="../tags/tag328.xml"/><Relationship Id="rId7" Type="http://schemas.openxmlformats.org/officeDocument/2006/relationships/tags" Target="../tags/tag327.xml"/><Relationship Id="rId6" Type="http://schemas.openxmlformats.org/officeDocument/2006/relationships/tags" Target="../tags/tag326.xml"/><Relationship Id="rId5" Type="http://schemas.openxmlformats.org/officeDocument/2006/relationships/tags" Target="../tags/tag325.xml"/><Relationship Id="rId4" Type="http://schemas.openxmlformats.org/officeDocument/2006/relationships/tags" Target="../tags/tag324.xml"/><Relationship Id="rId32" Type="http://schemas.openxmlformats.org/officeDocument/2006/relationships/vmlDrawing" Target="../drawings/vmlDrawing19.vml"/><Relationship Id="rId31" Type="http://schemas.openxmlformats.org/officeDocument/2006/relationships/slideLayout" Target="../slideLayouts/slideLayout13.xml"/><Relationship Id="rId30" Type="http://schemas.openxmlformats.org/officeDocument/2006/relationships/tags" Target="../tags/tag350.xml"/><Relationship Id="rId3" Type="http://schemas.openxmlformats.org/officeDocument/2006/relationships/image" Target="../media/image77.wmf"/><Relationship Id="rId29" Type="http://schemas.openxmlformats.org/officeDocument/2006/relationships/tags" Target="../tags/tag349.xml"/><Relationship Id="rId28" Type="http://schemas.openxmlformats.org/officeDocument/2006/relationships/tags" Target="../tags/tag348.xml"/><Relationship Id="rId27" Type="http://schemas.openxmlformats.org/officeDocument/2006/relationships/tags" Target="../tags/tag347.xml"/><Relationship Id="rId26" Type="http://schemas.openxmlformats.org/officeDocument/2006/relationships/tags" Target="../tags/tag346.xml"/><Relationship Id="rId25" Type="http://schemas.openxmlformats.org/officeDocument/2006/relationships/tags" Target="../tags/tag345.xml"/><Relationship Id="rId24" Type="http://schemas.openxmlformats.org/officeDocument/2006/relationships/tags" Target="../tags/tag344.xml"/><Relationship Id="rId23" Type="http://schemas.openxmlformats.org/officeDocument/2006/relationships/tags" Target="../tags/tag343.xml"/><Relationship Id="rId22" Type="http://schemas.openxmlformats.org/officeDocument/2006/relationships/tags" Target="../tags/tag342.xml"/><Relationship Id="rId21" Type="http://schemas.openxmlformats.org/officeDocument/2006/relationships/tags" Target="../tags/tag341.xml"/><Relationship Id="rId20" Type="http://schemas.openxmlformats.org/officeDocument/2006/relationships/tags" Target="../tags/tag340.xml"/><Relationship Id="rId2" Type="http://schemas.openxmlformats.org/officeDocument/2006/relationships/oleObject" Target="../embeddings/oleObject28.bin"/><Relationship Id="rId19" Type="http://schemas.openxmlformats.org/officeDocument/2006/relationships/tags" Target="../tags/tag339.xml"/><Relationship Id="rId18" Type="http://schemas.openxmlformats.org/officeDocument/2006/relationships/tags" Target="../tags/tag338.xml"/><Relationship Id="rId17" Type="http://schemas.openxmlformats.org/officeDocument/2006/relationships/tags" Target="../tags/tag337.xml"/><Relationship Id="rId16" Type="http://schemas.openxmlformats.org/officeDocument/2006/relationships/tags" Target="../tags/tag336.xml"/><Relationship Id="rId15" Type="http://schemas.openxmlformats.org/officeDocument/2006/relationships/tags" Target="../tags/tag335.xml"/><Relationship Id="rId14" Type="http://schemas.openxmlformats.org/officeDocument/2006/relationships/tags" Target="../tags/tag334.xml"/><Relationship Id="rId13" Type="http://schemas.openxmlformats.org/officeDocument/2006/relationships/tags" Target="../tags/tag333.xml"/><Relationship Id="rId12" Type="http://schemas.openxmlformats.org/officeDocument/2006/relationships/tags" Target="../tags/tag332.xml"/><Relationship Id="rId11" Type="http://schemas.openxmlformats.org/officeDocument/2006/relationships/tags" Target="../tags/tag331.xml"/><Relationship Id="rId10" Type="http://schemas.openxmlformats.org/officeDocument/2006/relationships/tags" Target="../tags/tag330.xml"/><Relationship Id="rId1" Type="http://schemas.openxmlformats.org/officeDocument/2006/relationships/tags" Target="../tags/tag323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357.xml"/><Relationship Id="rId8" Type="http://schemas.openxmlformats.org/officeDocument/2006/relationships/tags" Target="../tags/tag356.xml"/><Relationship Id="rId7" Type="http://schemas.openxmlformats.org/officeDocument/2006/relationships/tags" Target="../tags/tag355.xml"/><Relationship Id="rId6" Type="http://schemas.openxmlformats.org/officeDocument/2006/relationships/tags" Target="../tags/tag354.xml"/><Relationship Id="rId5" Type="http://schemas.openxmlformats.org/officeDocument/2006/relationships/tags" Target="../tags/tag353.xml"/><Relationship Id="rId4" Type="http://schemas.openxmlformats.org/officeDocument/2006/relationships/tags" Target="../tags/tag352.xml"/><Relationship Id="rId33" Type="http://schemas.openxmlformats.org/officeDocument/2006/relationships/vmlDrawing" Target="../drawings/vmlDrawing20.vml"/><Relationship Id="rId32" Type="http://schemas.openxmlformats.org/officeDocument/2006/relationships/slideLayout" Target="../slideLayouts/slideLayout13.xml"/><Relationship Id="rId31" Type="http://schemas.openxmlformats.org/officeDocument/2006/relationships/tags" Target="../tags/tag378.xml"/><Relationship Id="rId30" Type="http://schemas.openxmlformats.org/officeDocument/2006/relationships/image" Target="../media/image78.jpeg"/><Relationship Id="rId3" Type="http://schemas.openxmlformats.org/officeDocument/2006/relationships/image" Target="../media/image77.wmf"/><Relationship Id="rId29" Type="http://schemas.openxmlformats.org/officeDocument/2006/relationships/tags" Target="../tags/tag377.xml"/><Relationship Id="rId28" Type="http://schemas.openxmlformats.org/officeDocument/2006/relationships/tags" Target="../tags/tag376.xml"/><Relationship Id="rId27" Type="http://schemas.openxmlformats.org/officeDocument/2006/relationships/tags" Target="../tags/tag375.xml"/><Relationship Id="rId26" Type="http://schemas.openxmlformats.org/officeDocument/2006/relationships/tags" Target="../tags/tag374.xml"/><Relationship Id="rId25" Type="http://schemas.openxmlformats.org/officeDocument/2006/relationships/tags" Target="../tags/tag373.xml"/><Relationship Id="rId24" Type="http://schemas.openxmlformats.org/officeDocument/2006/relationships/tags" Target="../tags/tag372.xml"/><Relationship Id="rId23" Type="http://schemas.openxmlformats.org/officeDocument/2006/relationships/tags" Target="../tags/tag371.xml"/><Relationship Id="rId22" Type="http://schemas.openxmlformats.org/officeDocument/2006/relationships/tags" Target="../tags/tag370.xml"/><Relationship Id="rId21" Type="http://schemas.openxmlformats.org/officeDocument/2006/relationships/tags" Target="../tags/tag369.xml"/><Relationship Id="rId20" Type="http://schemas.openxmlformats.org/officeDocument/2006/relationships/tags" Target="../tags/tag368.xml"/><Relationship Id="rId2" Type="http://schemas.openxmlformats.org/officeDocument/2006/relationships/oleObject" Target="../embeddings/oleObject29.bin"/><Relationship Id="rId19" Type="http://schemas.openxmlformats.org/officeDocument/2006/relationships/tags" Target="../tags/tag367.xml"/><Relationship Id="rId18" Type="http://schemas.openxmlformats.org/officeDocument/2006/relationships/tags" Target="../tags/tag366.xml"/><Relationship Id="rId17" Type="http://schemas.openxmlformats.org/officeDocument/2006/relationships/tags" Target="../tags/tag365.xml"/><Relationship Id="rId16" Type="http://schemas.openxmlformats.org/officeDocument/2006/relationships/tags" Target="../tags/tag364.xml"/><Relationship Id="rId15" Type="http://schemas.openxmlformats.org/officeDocument/2006/relationships/tags" Target="../tags/tag363.xml"/><Relationship Id="rId14" Type="http://schemas.openxmlformats.org/officeDocument/2006/relationships/tags" Target="../tags/tag362.xml"/><Relationship Id="rId13" Type="http://schemas.openxmlformats.org/officeDocument/2006/relationships/tags" Target="../tags/tag361.xml"/><Relationship Id="rId12" Type="http://schemas.openxmlformats.org/officeDocument/2006/relationships/tags" Target="../tags/tag360.xml"/><Relationship Id="rId11" Type="http://schemas.openxmlformats.org/officeDocument/2006/relationships/tags" Target="../tags/tag359.xml"/><Relationship Id="rId10" Type="http://schemas.openxmlformats.org/officeDocument/2006/relationships/tags" Target="../tags/tag358.xml"/><Relationship Id="rId1" Type="http://schemas.openxmlformats.org/officeDocument/2006/relationships/tags" Target="../tags/tag351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1.v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80.xml"/><Relationship Id="rId3" Type="http://schemas.openxmlformats.org/officeDocument/2006/relationships/image" Target="../media/image79.wmf"/><Relationship Id="rId2" Type="http://schemas.openxmlformats.org/officeDocument/2006/relationships/oleObject" Target="../embeddings/oleObject30.bin"/><Relationship Id="rId1" Type="http://schemas.openxmlformats.org/officeDocument/2006/relationships/tags" Target="../tags/tag37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2.v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383.xml"/><Relationship Id="rId5" Type="http://schemas.openxmlformats.org/officeDocument/2006/relationships/image" Target="../media/image80.png"/><Relationship Id="rId4" Type="http://schemas.openxmlformats.org/officeDocument/2006/relationships/tags" Target="../tags/tag382.xml"/><Relationship Id="rId3" Type="http://schemas.openxmlformats.org/officeDocument/2006/relationships/image" Target="../media/image79.wmf"/><Relationship Id="rId2" Type="http://schemas.openxmlformats.org/officeDocument/2006/relationships/oleObject" Target="../embeddings/oleObject31.bin"/><Relationship Id="rId1" Type="http://schemas.openxmlformats.org/officeDocument/2006/relationships/tags" Target="../tags/tag38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84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85.xml"/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image" Target="../media/image81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86.xml"/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image" Target="../media/image84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50.xml"/><Relationship Id="rId1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393.xml"/><Relationship Id="rId8" Type="http://schemas.openxmlformats.org/officeDocument/2006/relationships/tags" Target="../tags/tag392.xml"/><Relationship Id="rId7" Type="http://schemas.openxmlformats.org/officeDocument/2006/relationships/tags" Target="../tags/tag391.xml"/><Relationship Id="rId6" Type="http://schemas.openxmlformats.org/officeDocument/2006/relationships/tags" Target="../tags/tag390.xml"/><Relationship Id="rId5" Type="http://schemas.openxmlformats.org/officeDocument/2006/relationships/tags" Target="../tags/tag389.xml"/><Relationship Id="rId4" Type="http://schemas.openxmlformats.org/officeDocument/2006/relationships/tags" Target="../tags/tag388.xml"/><Relationship Id="rId3" Type="http://schemas.openxmlformats.org/officeDocument/2006/relationships/image" Target="../media/image87.wmf"/><Relationship Id="rId23" Type="http://schemas.openxmlformats.org/officeDocument/2006/relationships/vmlDrawing" Target="../drawings/vmlDrawing23.vml"/><Relationship Id="rId22" Type="http://schemas.openxmlformats.org/officeDocument/2006/relationships/slideLayout" Target="../slideLayouts/slideLayout13.xml"/><Relationship Id="rId21" Type="http://schemas.openxmlformats.org/officeDocument/2006/relationships/tags" Target="../tags/tag405.xml"/><Relationship Id="rId20" Type="http://schemas.openxmlformats.org/officeDocument/2006/relationships/tags" Target="../tags/tag404.xml"/><Relationship Id="rId2" Type="http://schemas.openxmlformats.org/officeDocument/2006/relationships/oleObject" Target="../embeddings/oleObject32.bin"/><Relationship Id="rId19" Type="http://schemas.openxmlformats.org/officeDocument/2006/relationships/tags" Target="../tags/tag403.xml"/><Relationship Id="rId18" Type="http://schemas.openxmlformats.org/officeDocument/2006/relationships/tags" Target="../tags/tag402.xml"/><Relationship Id="rId17" Type="http://schemas.openxmlformats.org/officeDocument/2006/relationships/tags" Target="../tags/tag401.xml"/><Relationship Id="rId16" Type="http://schemas.openxmlformats.org/officeDocument/2006/relationships/tags" Target="../tags/tag400.xml"/><Relationship Id="rId15" Type="http://schemas.openxmlformats.org/officeDocument/2006/relationships/tags" Target="../tags/tag399.xml"/><Relationship Id="rId14" Type="http://schemas.openxmlformats.org/officeDocument/2006/relationships/tags" Target="../tags/tag398.xml"/><Relationship Id="rId13" Type="http://schemas.openxmlformats.org/officeDocument/2006/relationships/tags" Target="../tags/tag397.xml"/><Relationship Id="rId12" Type="http://schemas.openxmlformats.org/officeDocument/2006/relationships/tags" Target="../tags/tag396.xml"/><Relationship Id="rId11" Type="http://schemas.openxmlformats.org/officeDocument/2006/relationships/tags" Target="../tags/tag395.xml"/><Relationship Id="rId10" Type="http://schemas.openxmlformats.org/officeDocument/2006/relationships/tags" Target="../tags/tag394.xml"/><Relationship Id="rId1" Type="http://schemas.openxmlformats.org/officeDocument/2006/relationships/tags" Target="../tags/tag387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tags" Target="../tags/tag409.xml"/><Relationship Id="rId5" Type="http://schemas.openxmlformats.org/officeDocument/2006/relationships/tags" Target="../tags/tag408.xml"/><Relationship Id="rId4" Type="http://schemas.openxmlformats.org/officeDocument/2006/relationships/tags" Target="../tags/tag407.xml"/><Relationship Id="rId3" Type="http://schemas.openxmlformats.org/officeDocument/2006/relationships/image" Target="../media/image87.wmf"/><Relationship Id="rId24" Type="http://schemas.openxmlformats.org/officeDocument/2006/relationships/vmlDrawing" Target="../drawings/vmlDrawing24.vml"/><Relationship Id="rId23" Type="http://schemas.openxmlformats.org/officeDocument/2006/relationships/slideLayout" Target="../slideLayouts/slideLayout13.xml"/><Relationship Id="rId22" Type="http://schemas.openxmlformats.org/officeDocument/2006/relationships/tags" Target="../tags/tag424.xml"/><Relationship Id="rId21" Type="http://schemas.openxmlformats.org/officeDocument/2006/relationships/image" Target="../media/image88.jpeg"/><Relationship Id="rId20" Type="http://schemas.openxmlformats.org/officeDocument/2006/relationships/tags" Target="../tags/tag423.xml"/><Relationship Id="rId2" Type="http://schemas.openxmlformats.org/officeDocument/2006/relationships/oleObject" Target="../embeddings/oleObject33.bin"/><Relationship Id="rId19" Type="http://schemas.openxmlformats.org/officeDocument/2006/relationships/tags" Target="../tags/tag422.xml"/><Relationship Id="rId18" Type="http://schemas.openxmlformats.org/officeDocument/2006/relationships/tags" Target="../tags/tag421.xml"/><Relationship Id="rId17" Type="http://schemas.openxmlformats.org/officeDocument/2006/relationships/tags" Target="../tags/tag420.xml"/><Relationship Id="rId16" Type="http://schemas.openxmlformats.org/officeDocument/2006/relationships/tags" Target="../tags/tag419.xml"/><Relationship Id="rId15" Type="http://schemas.openxmlformats.org/officeDocument/2006/relationships/tags" Target="../tags/tag418.xml"/><Relationship Id="rId14" Type="http://schemas.openxmlformats.org/officeDocument/2006/relationships/tags" Target="../tags/tag417.xml"/><Relationship Id="rId13" Type="http://schemas.openxmlformats.org/officeDocument/2006/relationships/tags" Target="../tags/tag416.xml"/><Relationship Id="rId12" Type="http://schemas.openxmlformats.org/officeDocument/2006/relationships/tags" Target="../tags/tag415.xml"/><Relationship Id="rId11" Type="http://schemas.openxmlformats.org/officeDocument/2006/relationships/tags" Target="../tags/tag414.xml"/><Relationship Id="rId10" Type="http://schemas.openxmlformats.org/officeDocument/2006/relationships/tags" Target="../tags/tag413.xml"/><Relationship Id="rId1" Type="http://schemas.openxmlformats.org/officeDocument/2006/relationships/tags" Target="../tags/tag406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5.v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426.xml"/><Relationship Id="rId3" Type="http://schemas.openxmlformats.org/officeDocument/2006/relationships/image" Target="../media/image89.wmf"/><Relationship Id="rId2" Type="http://schemas.openxmlformats.org/officeDocument/2006/relationships/oleObject" Target="../embeddings/oleObject34.bin"/><Relationship Id="rId1" Type="http://schemas.openxmlformats.org/officeDocument/2006/relationships/tags" Target="../tags/tag425.xml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6.v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428.xml"/><Relationship Id="rId4" Type="http://schemas.openxmlformats.org/officeDocument/2006/relationships/image" Target="../media/image90.jpeg"/><Relationship Id="rId3" Type="http://schemas.openxmlformats.org/officeDocument/2006/relationships/image" Target="../media/image89.wmf"/><Relationship Id="rId2" Type="http://schemas.openxmlformats.org/officeDocument/2006/relationships/oleObject" Target="../embeddings/oleObject35.bin"/><Relationship Id="rId1" Type="http://schemas.openxmlformats.org/officeDocument/2006/relationships/tags" Target="../tags/tag42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29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430.xml"/><Relationship Id="rId2" Type="http://schemas.openxmlformats.org/officeDocument/2006/relationships/image" Target="../media/image92.jpeg"/><Relationship Id="rId1" Type="http://schemas.openxmlformats.org/officeDocument/2006/relationships/image" Target="../media/image91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431.xml"/><Relationship Id="rId2" Type="http://schemas.openxmlformats.org/officeDocument/2006/relationships/image" Target="../media/image94.jpeg"/><Relationship Id="rId1" Type="http://schemas.openxmlformats.org/officeDocument/2006/relationships/image" Target="../media/image93.jpe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tags" Target="../tags/tag438.xml"/><Relationship Id="rId8" Type="http://schemas.openxmlformats.org/officeDocument/2006/relationships/tags" Target="../tags/tag437.xml"/><Relationship Id="rId7" Type="http://schemas.openxmlformats.org/officeDocument/2006/relationships/tags" Target="../tags/tag436.xml"/><Relationship Id="rId6" Type="http://schemas.openxmlformats.org/officeDocument/2006/relationships/tags" Target="../tags/tag435.xml"/><Relationship Id="rId5" Type="http://schemas.openxmlformats.org/officeDocument/2006/relationships/tags" Target="../tags/tag434.xml"/><Relationship Id="rId4" Type="http://schemas.openxmlformats.org/officeDocument/2006/relationships/tags" Target="../tags/tag433.xml"/><Relationship Id="rId3" Type="http://schemas.openxmlformats.org/officeDocument/2006/relationships/image" Target="../media/image95.wmf"/><Relationship Id="rId22" Type="http://schemas.openxmlformats.org/officeDocument/2006/relationships/vmlDrawing" Target="../drawings/vmlDrawing27.v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449.xml"/><Relationship Id="rId2" Type="http://schemas.openxmlformats.org/officeDocument/2006/relationships/oleObject" Target="../embeddings/oleObject36.bin"/><Relationship Id="rId19" Type="http://schemas.openxmlformats.org/officeDocument/2006/relationships/tags" Target="../tags/tag448.xml"/><Relationship Id="rId18" Type="http://schemas.openxmlformats.org/officeDocument/2006/relationships/tags" Target="../tags/tag447.xml"/><Relationship Id="rId17" Type="http://schemas.openxmlformats.org/officeDocument/2006/relationships/tags" Target="../tags/tag446.xml"/><Relationship Id="rId16" Type="http://schemas.openxmlformats.org/officeDocument/2006/relationships/tags" Target="../tags/tag445.xml"/><Relationship Id="rId15" Type="http://schemas.openxmlformats.org/officeDocument/2006/relationships/tags" Target="../tags/tag444.xml"/><Relationship Id="rId14" Type="http://schemas.openxmlformats.org/officeDocument/2006/relationships/tags" Target="../tags/tag443.xml"/><Relationship Id="rId13" Type="http://schemas.openxmlformats.org/officeDocument/2006/relationships/tags" Target="../tags/tag442.xml"/><Relationship Id="rId12" Type="http://schemas.openxmlformats.org/officeDocument/2006/relationships/tags" Target="../tags/tag441.xml"/><Relationship Id="rId11" Type="http://schemas.openxmlformats.org/officeDocument/2006/relationships/tags" Target="../tags/tag440.xml"/><Relationship Id="rId10" Type="http://schemas.openxmlformats.org/officeDocument/2006/relationships/tags" Target="../tags/tag439.xml"/><Relationship Id="rId1" Type="http://schemas.openxmlformats.org/officeDocument/2006/relationships/tags" Target="../tags/tag432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tags" Target="../tags/tag456.xml"/><Relationship Id="rId8" Type="http://schemas.openxmlformats.org/officeDocument/2006/relationships/tags" Target="../tags/tag455.xml"/><Relationship Id="rId7" Type="http://schemas.openxmlformats.org/officeDocument/2006/relationships/tags" Target="../tags/tag454.xml"/><Relationship Id="rId6" Type="http://schemas.openxmlformats.org/officeDocument/2006/relationships/tags" Target="../tags/tag453.xml"/><Relationship Id="rId5" Type="http://schemas.openxmlformats.org/officeDocument/2006/relationships/tags" Target="../tags/tag452.xml"/><Relationship Id="rId4" Type="http://schemas.openxmlformats.org/officeDocument/2006/relationships/tags" Target="../tags/tag451.xml"/><Relationship Id="rId3" Type="http://schemas.openxmlformats.org/officeDocument/2006/relationships/image" Target="../media/image96.wmf"/><Relationship Id="rId23" Type="http://schemas.openxmlformats.org/officeDocument/2006/relationships/vmlDrawing" Target="../drawings/vmlDrawing28.vml"/><Relationship Id="rId22" Type="http://schemas.openxmlformats.org/officeDocument/2006/relationships/slideLayout" Target="../slideLayouts/slideLayout13.xml"/><Relationship Id="rId21" Type="http://schemas.openxmlformats.org/officeDocument/2006/relationships/tags" Target="../tags/tag467.xml"/><Relationship Id="rId20" Type="http://schemas.openxmlformats.org/officeDocument/2006/relationships/image" Target="../media/image97.jpeg"/><Relationship Id="rId2" Type="http://schemas.openxmlformats.org/officeDocument/2006/relationships/oleObject" Target="../embeddings/oleObject37.bin"/><Relationship Id="rId19" Type="http://schemas.openxmlformats.org/officeDocument/2006/relationships/tags" Target="../tags/tag466.xml"/><Relationship Id="rId18" Type="http://schemas.openxmlformats.org/officeDocument/2006/relationships/tags" Target="../tags/tag465.xml"/><Relationship Id="rId17" Type="http://schemas.openxmlformats.org/officeDocument/2006/relationships/tags" Target="../tags/tag464.xml"/><Relationship Id="rId16" Type="http://schemas.openxmlformats.org/officeDocument/2006/relationships/tags" Target="../tags/tag463.xml"/><Relationship Id="rId15" Type="http://schemas.openxmlformats.org/officeDocument/2006/relationships/tags" Target="../tags/tag462.xml"/><Relationship Id="rId14" Type="http://schemas.openxmlformats.org/officeDocument/2006/relationships/tags" Target="../tags/tag461.xml"/><Relationship Id="rId13" Type="http://schemas.openxmlformats.org/officeDocument/2006/relationships/tags" Target="../tags/tag460.xml"/><Relationship Id="rId12" Type="http://schemas.openxmlformats.org/officeDocument/2006/relationships/tags" Target="../tags/tag459.xml"/><Relationship Id="rId11" Type="http://schemas.openxmlformats.org/officeDocument/2006/relationships/tags" Target="../tags/tag458.xml"/><Relationship Id="rId10" Type="http://schemas.openxmlformats.org/officeDocument/2006/relationships/tags" Target="../tags/tag457.xml"/><Relationship Id="rId1" Type="http://schemas.openxmlformats.org/officeDocument/2006/relationships/tags" Target="../tags/tag45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469.xml"/><Relationship Id="rId1" Type="http://schemas.openxmlformats.org/officeDocument/2006/relationships/tags" Target="../tags/tag4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1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470.xml"/><Relationship Id="rId1" Type="http://schemas.openxmlformats.org/officeDocument/2006/relationships/image" Target="../media/image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71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472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53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tags" Target="../tags/tag15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55.xml"/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tags" Target="../tags/tag15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158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tags" Target="../tags/tag157.xml"/><Relationship Id="rId3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tags" Target="../tags/tag1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5" y="1926590"/>
            <a:ext cx="12191365" cy="327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072640" y="2433955"/>
            <a:ext cx="7883525" cy="92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85000"/>
                    <a:lumOff val="1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b="1" dirty="0">
                <a:solidFill>
                  <a:srgbClr val="3C8689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信号与系统复习与总结</a:t>
            </a:r>
            <a:endParaRPr lang="zh-CN" altLang="en-US" sz="5400" b="1" dirty="0">
              <a:solidFill>
                <a:srgbClr val="3C8689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09415" y="4171950"/>
            <a:ext cx="382778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85000"/>
                    <a:lumOff val="15000"/>
                  </a:schemeClr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汇报人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：王灿     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时间：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2023.8.16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ldLvl="0" animBg="1"/>
      <p:bldP spid="9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第一章：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系统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的判断</a:t>
            </a:r>
            <a:endParaRPr lang="zh-CN" altLang="en-US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855" y="1320165"/>
            <a:ext cx="5869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特例（</a:t>
            </a:r>
            <a:r>
              <a:rPr lang="en-US" altLang="zh-CN"/>
              <a:t>1</a:t>
            </a:r>
            <a:r>
              <a:rPr lang="zh-CN" altLang="en-US"/>
              <a:t>）线性性不能存在于某些分段函数中</a:t>
            </a:r>
            <a:endParaRPr lang="zh-CN" altLang="en-US"/>
          </a:p>
        </p:txBody>
      </p:sp>
      <p:graphicFrame>
        <p:nvGraphicFramePr>
          <p:cNvPr id="31749" name="Object 4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17855" y="1946910"/>
          <a:ext cx="4688205" cy="1588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2" imgW="2006600" imgH="685800" progId="Equation.3">
                  <p:embed/>
                </p:oleObj>
              </mc:Choice>
              <mc:Fallback>
                <p:oleObj name="" r:id="rId2" imgW="2006600" imgH="685800" progId="Equation.3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855" y="1946910"/>
                        <a:ext cx="4688205" cy="1588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Object 2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5894070" y="1417320"/>
          <a:ext cx="5791835" cy="3093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5" imgW="2425700" imgH="1295400" progId="Equation.DSMT4">
                  <p:embed/>
                </p:oleObj>
              </mc:Choice>
              <mc:Fallback>
                <p:oleObj name="" r:id="rId5" imgW="2425700" imgH="1295400" progId="Equation.DSMT4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94070" y="1417320"/>
                        <a:ext cx="5791835" cy="30937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" name="图片 102"/>
          <p:cNvPicPr/>
          <p:nvPr/>
        </p:nvPicPr>
        <p:blipFill>
          <a:blip r:embed="rId7"/>
          <a:stretch>
            <a:fillRect/>
          </a:stretch>
        </p:blipFill>
        <p:spPr>
          <a:xfrm>
            <a:off x="123190" y="4123055"/>
            <a:ext cx="5341620" cy="1629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8"/>
          <a:stretch>
            <a:fillRect/>
          </a:stretch>
        </p:blipFill>
        <p:spPr>
          <a:xfrm>
            <a:off x="5894070" y="4511040"/>
            <a:ext cx="5466715" cy="1431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37210" y="6030595"/>
            <a:ext cx="9702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含嵌套（除积分，微分之外对</a:t>
            </a:r>
            <a:r>
              <a:rPr lang="en-US" altLang="zh-CN">
                <a:solidFill>
                  <a:srgbClr val="FF0000"/>
                </a:solidFill>
              </a:rPr>
              <a:t>x(t)</a:t>
            </a:r>
            <a:r>
              <a:rPr lang="zh-CN" altLang="en-US">
                <a:solidFill>
                  <a:srgbClr val="FF0000"/>
                </a:solidFill>
              </a:rPr>
              <a:t>本身做变换如</a:t>
            </a:r>
            <a:r>
              <a:rPr lang="en-US" altLang="zh-CN">
                <a:solidFill>
                  <a:srgbClr val="FF0000"/>
                </a:solidFill>
              </a:rPr>
              <a:t>sin(x(t))</a:t>
            </a:r>
            <a:r>
              <a:rPr lang="zh-CN" altLang="en-US">
                <a:solidFill>
                  <a:srgbClr val="FF0000"/>
                </a:solidFill>
              </a:rPr>
              <a:t>等</a:t>
            </a:r>
            <a:r>
              <a:rPr lang="en-US" altLang="zh-CN">
                <a:solidFill>
                  <a:srgbClr val="FF0000"/>
                </a:solidFill>
              </a:rPr>
              <a:t>)</a:t>
            </a:r>
            <a:r>
              <a:rPr lang="zh-CN" altLang="en-US">
                <a:solidFill>
                  <a:srgbClr val="FF0000"/>
                </a:solidFill>
              </a:rPr>
              <a:t>，分段函数的系统非线性系统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9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第一章：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系统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的判断</a:t>
            </a:r>
            <a:endParaRPr lang="zh-CN" altLang="en-US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855" y="1320165"/>
            <a:ext cx="5869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特例（</a:t>
            </a:r>
            <a:r>
              <a:rPr lang="en-US" altLang="zh-CN"/>
              <a:t>2</a:t>
            </a:r>
            <a:r>
              <a:rPr lang="zh-CN" altLang="en-US"/>
              <a:t>）系统稳定性的判断</a:t>
            </a:r>
            <a:endParaRPr lang="zh-CN" altLang="en-US"/>
          </a:p>
        </p:txBody>
      </p:sp>
      <p:graphicFrame>
        <p:nvGraphicFramePr>
          <p:cNvPr id="33797" name="Object 2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17855" y="1908175"/>
          <a:ext cx="6210300" cy="3054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2" imgW="2425700" imgH="1193800" progId="Equation.DSMT4">
                  <p:embed/>
                </p:oleObj>
              </mc:Choice>
              <mc:Fallback>
                <p:oleObj name="" r:id="rId2" imgW="2425700" imgH="1193800" progId="Equation.DSMT4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855" y="1908175"/>
                        <a:ext cx="6210300" cy="30549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第一章：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系统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的判断</a:t>
            </a:r>
            <a:endParaRPr lang="zh-CN" altLang="en-US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855" y="1320165"/>
            <a:ext cx="5869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特例（</a:t>
            </a:r>
            <a:r>
              <a:rPr lang="en-US" altLang="zh-CN"/>
              <a:t>2</a:t>
            </a:r>
            <a:r>
              <a:rPr lang="zh-CN" altLang="en-US"/>
              <a:t>）系统稳定性的判断</a:t>
            </a:r>
            <a:endParaRPr lang="zh-CN" altLang="en-US"/>
          </a:p>
        </p:txBody>
      </p:sp>
      <p:graphicFrame>
        <p:nvGraphicFramePr>
          <p:cNvPr id="33797" name="Object 2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17855" y="1908175"/>
          <a:ext cx="6210300" cy="3054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2" imgW="2425700" imgH="1193800" progId="Equation.DSMT4">
                  <p:embed/>
                </p:oleObj>
              </mc:Choice>
              <mc:Fallback>
                <p:oleObj name="" r:id="rId2" imgW="2425700" imgH="1193800" progId="Equation.DSMT4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855" y="1908175"/>
                        <a:ext cx="6210300" cy="30549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17855" y="50425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定义法：输入有界，输出有界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7855" y="27800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√</a:t>
            </a:r>
            <a:endParaRPr lang="en-US" altLang="zh-CN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第一章：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系统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的判断</a:t>
            </a:r>
            <a:endParaRPr lang="zh-CN" altLang="en-US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8325" y="13011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配套练习</a:t>
            </a:r>
            <a:r>
              <a:rPr lang="zh-CN" altLang="en-US">
                <a:solidFill>
                  <a:srgbClr val="FF0000"/>
                </a:solidFill>
              </a:rPr>
              <a:t>（</a:t>
            </a:r>
            <a:r>
              <a:rPr lang="en-US" altLang="zh-CN">
                <a:solidFill>
                  <a:srgbClr val="FF0000"/>
                </a:solidFill>
              </a:rPr>
              <a:t>19-20</a:t>
            </a:r>
            <a:r>
              <a:rPr lang="zh-CN" altLang="en-US">
                <a:solidFill>
                  <a:srgbClr val="FF0000"/>
                </a:solidFill>
              </a:rPr>
              <a:t>年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考题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1670" y="1760855"/>
            <a:ext cx="7185025" cy="20104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3570" y="3938905"/>
            <a:ext cx="7260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 </a:t>
            </a:r>
            <a:r>
              <a:rPr lang="zh-CN" altLang="en-US"/>
              <a:t>输出不仅与当前输入有关，也与之前输入有关，非无记忆系统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1670" y="43072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 </a:t>
            </a:r>
            <a:r>
              <a:rPr lang="zh-CN" altLang="en-US"/>
              <a:t>时不变（自行证明）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23570" y="46755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 </a:t>
            </a:r>
            <a:r>
              <a:rPr lang="zh-CN" altLang="en-US"/>
              <a:t>分段，非线性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23570" y="5006340"/>
            <a:ext cx="6098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 </a:t>
            </a:r>
            <a:r>
              <a:rPr lang="zh-CN" altLang="en-US"/>
              <a:t>输出只与现在和之前的输入有关，是因果系统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7855" y="5380990"/>
            <a:ext cx="7228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 x[n]</a:t>
            </a:r>
            <a:r>
              <a:rPr lang="zh-CN" altLang="en-US"/>
              <a:t>有界，</a:t>
            </a:r>
            <a:r>
              <a:rPr lang="en-US" altLang="zh-CN"/>
              <a:t>x[n]+x[n-3]</a:t>
            </a:r>
            <a:r>
              <a:rPr lang="zh-CN" altLang="en-US"/>
              <a:t>有界，是稳定系统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第一章：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LTI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系统</a:t>
            </a:r>
            <a:endParaRPr lang="zh-CN" altLang="en-US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1705" y="12515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满足线性性和时不变性的系统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41705" y="1824990"/>
            <a:ext cx="5282565" cy="37585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25235" y="2155190"/>
            <a:ext cx="5327650" cy="11874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第一章：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LTI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系统</a:t>
            </a:r>
            <a:endParaRPr lang="zh-CN" altLang="en-US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9150" y="1520825"/>
            <a:ext cx="4064635" cy="2391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58180" y="1520825"/>
            <a:ext cx="4142740" cy="23996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9785" y="11372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配套练习</a:t>
            </a:r>
            <a:endParaRPr lang="zh-CN" altLang="en-US">
              <a:solidFill>
                <a:srgbClr val="0070C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19150" y="4013835"/>
            <a:ext cx="4064635" cy="2534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58180" y="4260215"/>
            <a:ext cx="5511800" cy="11684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第一章：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信号的变换</a:t>
            </a:r>
            <a:endParaRPr 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9240" y="1833245"/>
            <a:ext cx="6157595" cy="31432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9785" y="1282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重要规则：最后进行时移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05" name="图片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6751320" y="1877060"/>
            <a:ext cx="5062855" cy="309943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第一章：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信号的变换</a:t>
            </a:r>
            <a:endParaRPr 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9785" y="11004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重要规则：最后进行时移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9785" y="14687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配套练习</a:t>
            </a:r>
            <a:endParaRPr lang="zh-CN" altLang="en-US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9785" y="1837055"/>
            <a:ext cx="4807585" cy="2248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99885" y="525145"/>
            <a:ext cx="3667125" cy="22548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19785" y="4238625"/>
            <a:ext cx="4807585" cy="2346325"/>
          </a:xfrm>
          <a:prstGeom prst="rect">
            <a:avLst/>
          </a:prstGeom>
        </p:spPr>
      </p:pic>
      <p:pic>
        <p:nvPicPr>
          <p:cNvPr id="106" name="图片 105"/>
          <p:cNvPicPr/>
          <p:nvPr/>
        </p:nvPicPr>
        <p:blipFill>
          <a:blip r:embed="rId7"/>
          <a:stretch>
            <a:fillRect/>
          </a:stretch>
        </p:blipFill>
        <p:spPr>
          <a:xfrm>
            <a:off x="6699885" y="3167380"/>
            <a:ext cx="3694430" cy="33782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9" name="直接箭头连接符 8"/>
          <p:cNvCxnSpPr>
            <a:stCxn id="4" idx="3"/>
            <a:endCxn id="7" idx="1"/>
          </p:cNvCxnSpPr>
          <p:nvPr/>
        </p:nvCxnSpPr>
        <p:spPr>
          <a:xfrm flipV="1">
            <a:off x="5627370" y="1652905"/>
            <a:ext cx="1072515" cy="1308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8" idx="3"/>
            <a:endCxn id="106" idx="1"/>
          </p:cNvCxnSpPr>
          <p:nvPr/>
        </p:nvCxnSpPr>
        <p:spPr>
          <a:xfrm flipV="1">
            <a:off x="5627370" y="4856480"/>
            <a:ext cx="1072515" cy="555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第一章：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其他知识点</a:t>
            </a:r>
            <a:endParaRPr 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80695" y="1145540"/>
            <a:ext cx="178181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SzPct val="90000"/>
              <a:buBlip>
                <a:blip r:embed="rId1"/>
              </a:buBlip>
              <a:defRPr kumimoji="1" sz="32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SzPct val="80000"/>
              <a:buBlip>
                <a:blip r:embed="rId2"/>
              </a:buBlip>
              <a:defRPr kumimoji="1" sz="28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3"/>
              </a:buBlip>
              <a:defRPr kumimoji="1" sz="24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SzPct val="70000"/>
              <a:buBlip>
                <a:blip r:embed="rId4"/>
              </a:buBlip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SzPct val="70000"/>
              <a:buBlip>
                <a:blip r:embed="rId5"/>
              </a:buBlip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1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奇偶分解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：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aphicFrame>
        <p:nvGraphicFramePr>
          <p:cNvPr id="24583" name="Object 4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480695" y="2749550"/>
          <a:ext cx="4140200" cy="721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7" imgW="2105025" imgH="314325" progId="Equation.3">
                  <p:embed/>
                </p:oleObj>
              </mc:Choice>
              <mc:Fallback>
                <p:oleObj name="" r:id="rId7" imgW="2105025" imgH="314325" progId="Equation.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80695" y="2749550"/>
                        <a:ext cx="4140200" cy="721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480695" y="1551940"/>
          <a:ext cx="4090035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0" imgW="1962150" imgH="542925" progId="Equation.3">
                  <p:embed/>
                </p:oleObj>
              </mc:Choice>
              <mc:Fallback>
                <p:oleObj name="" r:id="rId10" imgW="1962150" imgH="542925" progId="Equation.3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11">
                        <a:clrChange>
                          <a:clrFrom>
                            <a:srgbClr val="000000"/>
                          </a:clrFrom>
                          <a:clrTo>
                            <a:srgbClr val="0000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80695" y="1551940"/>
                        <a:ext cx="4090035" cy="1241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3" name="文本框 1"/>
          <p:cNvSpPr txBox="1"/>
          <p:nvPr>
            <p:custDataLst>
              <p:tags r:id="rId12"/>
            </p:custDataLst>
          </p:nvPr>
        </p:nvSpPr>
        <p:spPr>
          <a:xfrm>
            <a:off x="5785485" y="1481138"/>
            <a:ext cx="3916363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SimSun" panose="02010600030101010101" pitchFamily="2" charset="-122"/>
              </a:rPr>
              <a:t>2  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SimSun" panose="02010600030101010101" pitchFamily="2" charset="-122"/>
              </a:rPr>
              <a:t>基波周期与基波频率</a:t>
            </a:r>
            <a:endParaRPr lang="zh-CN" altLang="en-US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SimSun" panose="02010600030101010101" pitchFamily="2" charset="-122"/>
            </a:endParaRPr>
          </a:p>
        </p:txBody>
      </p:sp>
      <p:pic>
        <p:nvPicPr>
          <p:cNvPr id="107" name="图片 106"/>
          <p:cNvPicPr/>
          <p:nvPr/>
        </p:nvPicPr>
        <p:blipFill>
          <a:blip r:embed="rId13"/>
          <a:stretch>
            <a:fillRect/>
          </a:stretch>
        </p:blipFill>
        <p:spPr>
          <a:xfrm>
            <a:off x="5785485" y="2250440"/>
            <a:ext cx="5911215" cy="27781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第二章：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卷积和</a:t>
            </a:r>
            <a:endParaRPr 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aphicFrame>
        <p:nvGraphicFramePr>
          <p:cNvPr id="184330" name="Object 10"/>
          <p:cNvGraphicFramePr>
            <a:graphicFrameLocks noChangeAspect="1"/>
          </p:cNvGraphicFramePr>
          <p:nvPr/>
        </p:nvGraphicFramePr>
        <p:xfrm>
          <a:off x="871855" y="1780540"/>
          <a:ext cx="5273675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476500" imgH="809625" progId="Equation.3">
                  <p:embed/>
                </p:oleObj>
              </mc:Choice>
              <mc:Fallback>
                <p:oleObj name="" r:id="rId1" imgW="2476500" imgH="809625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71855" y="1780540"/>
                        <a:ext cx="5273675" cy="1736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871855" y="12020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 </a:t>
            </a:r>
            <a:r>
              <a:rPr lang="zh-CN" altLang="en-US"/>
              <a:t>分解输入信号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71855" y="39230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 </a:t>
            </a:r>
            <a:r>
              <a:rPr lang="zh-CN" altLang="en-US"/>
              <a:t>确定</a:t>
            </a:r>
            <a:r>
              <a:rPr lang="en-US" altLang="zh-CN"/>
              <a:t>h[n]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71855" y="44545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 </a:t>
            </a:r>
            <a:r>
              <a:rPr lang="zh-CN" altLang="en-US"/>
              <a:t>确定</a:t>
            </a:r>
            <a:r>
              <a:rPr lang="en-US" altLang="zh-CN"/>
              <a:t>y[n]</a:t>
            </a:r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71855" y="4866005"/>
            <a:ext cx="3403600" cy="9842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5" y="497205"/>
            <a:ext cx="12191365" cy="5862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437005" y="2981960"/>
            <a:ext cx="330390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en-US" altLang="zh-CN" sz="3600">
                <a:solidFill>
                  <a:srgbClr val="3C86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engXian" panose="02010600030101010101" charset="-122"/>
                <a:sym typeface="+mn-ea"/>
              </a:rPr>
              <a:t>1.</a:t>
            </a:r>
            <a:r>
              <a:rPr lang="zh-CN" altLang="en-US" sz="3600">
                <a:solidFill>
                  <a:srgbClr val="3C86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engXian" panose="02010600030101010101" charset="-122"/>
                <a:sym typeface="+mn-ea"/>
              </a:rPr>
              <a:t>考试题型分析</a:t>
            </a:r>
            <a:endParaRPr lang="zh-CN" altLang="en-US" sz="3600">
              <a:solidFill>
                <a:srgbClr val="3C868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DengXian" panose="0201060003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89445" y="2981960"/>
            <a:ext cx="330390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en-US" altLang="zh-CN" sz="3600">
                <a:solidFill>
                  <a:srgbClr val="3C86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engXian" panose="02010600030101010101" charset="-122"/>
                <a:sym typeface="+mn-ea"/>
              </a:rPr>
              <a:t>2.</a:t>
            </a:r>
            <a:r>
              <a:rPr lang="zh-CN" altLang="en-US" sz="3600">
                <a:solidFill>
                  <a:srgbClr val="3C86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engXian" panose="02010600030101010101" charset="-122"/>
                <a:sym typeface="+mn-ea"/>
              </a:rPr>
              <a:t>知识结构梳理</a:t>
            </a:r>
            <a:endParaRPr lang="zh-CN" altLang="en-US" sz="3600">
              <a:solidFill>
                <a:srgbClr val="3C868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DengXian" panose="0201060003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37005" y="4133850"/>
            <a:ext cx="376110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en-US" altLang="zh-CN" sz="3600">
                <a:solidFill>
                  <a:srgbClr val="3C86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engXian" panose="02010600030101010101" charset="-122"/>
                <a:sym typeface="+mn-ea"/>
              </a:rPr>
              <a:t>3.</a:t>
            </a:r>
            <a:r>
              <a:rPr lang="zh-CN" altLang="en-US" sz="3600">
                <a:solidFill>
                  <a:srgbClr val="3C86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engXian" panose="02010600030101010101" charset="-122"/>
                <a:sym typeface="+mn-ea"/>
              </a:rPr>
              <a:t>考试重点再回顾</a:t>
            </a:r>
            <a:endParaRPr lang="zh-CN" altLang="en-US" sz="3600">
              <a:solidFill>
                <a:srgbClr val="3C868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DengXian" panose="02010600030101010101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989445" y="4133850"/>
            <a:ext cx="147510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en-US" altLang="zh-CN" sz="3600">
                <a:solidFill>
                  <a:srgbClr val="3C86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engXian" panose="02010600030101010101" charset="-122"/>
                <a:sym typeface="+mn-ea"/>
              </a:rPr>
              <a:t>4.</a:t>
            </a:r>
            <a:r>
              <a:rPr lang="zh-CN" altLang="en-US" sz="3600">
                <a:solidFill>
                  <a:srgbClr val="3C86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engXian" panose="02010600030101010101" charset="-122"/>
                <a:sym typeface="+mn-ea"/>
              </a:rPr>
              <a:t>总结</a:t>
            </a:r>
            <a:endParaRPr lang="zh-CN" altLang="en-US" sz="3600">
              <a:solidFill>
                <a:srgbClr val="3C868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DengXian" panose="02010600030101010101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90820" y="1614805"/>
            <a:ext cx="161036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>
                <a:solidFill>
                  <a:srgbClr val="3C8689"/>
                </a:solidFill>
              </a:rPr>
              <a:t>目  录</a:t>
            </a:r>
            <a:endParaRPr lang="zh-CN" altLang="en-US" sz="4400" b="1">
              <a:solidFill>
                <a:srgbClr val="3C8689"/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/>
      <p:bldP spid="18" grpId="0"/>
      <p:bldP spid="19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第二章：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卷积和</a:t>
            </a:r>
            <a:endParaRPr 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30580" y="1129348"/>
            <a:ext cx="7920038" cy="65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SzPct val="90000"/>
              <a:buBlip>
                <a:blip r:embed="rId1"/>
              </a:buBlip>
              <a:defRPr kumimoji="1" sz="32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SzPct val="80000"/>
              <a:buBlip>
                <a:blip r:embed="rId2"/>
              </a:buBlip>
              <a:defRPr kumimoji="1" sz="28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3"/>
              </a:buBlip>
              <a:defRPr kumimoji="1" sz="24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SzPct val="70000"/>
              <a:buBlip>
                <a:blip r:embed="rId4"/>
              </a:buBlip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SzPct val="70000"/>
              <a:buBlip>
                <a:blip r:embed="rId5"/>
              </a:buBlip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卷积和的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性质 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Tx/>
              <a:buBlip>
                <a:blip r:embed="rId1"/>
              </a:buBlip>
              <a:defRPr/>
            </a:pP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pic>
        <p:nvPicPr>
          <p:cNvPr id="109" name="图片 108"/>
          <p:cNvPicPr/>
          <p:nvPr/>
        </p:nvPicPr>
        <p:blipFill>
          <a:blip r:embed="rId6"/>
          <a:stretch>
            <a:fillRect/>
          </a:stretch>
        </p:blipFill>
        <p:spPr>
          <a:xfrm>
            <a:off x="935355" y="1912620"/>
            <a:ext cx="8717915" cy="336613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第二章：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卷积和</a:t>
            </a:r>
            <a:endParaRPr 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aphicFrame>
        <p:nvGraphicFramePr>
          <p:cNvPr id="15364" name="Object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440373" y="1442720"/>
          <a:ext cx="5314950" cy="189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2" imgW="1930400" imgH="685800" progId="Equation.3">
                  <p:embed/>
                </p:oleObj>
              </mc:Choice>
              <mc:Fallback>
                <p:oleObj name="" r:id="rId2" imgW="1930400" imgH="6858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0373" y="1442720"/>
                        <a:ext cx="5314950" cy="1893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3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440373" y="3771900"/>
          <a:ext cx="5619750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5" imgW="2222500" imgH="457200" progId="Equation.3">
                  <p:embed/>
                </p:oleObj>
              </mc:Choice>
              <mc:Fallback>
                <p:oleObj name="" r:id="rId5" imgW="2222500" imgH="4572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0373" y="3771900"/>
                        <a:ext cx="5619750" cy="1157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第二章：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卷积和</a:t>
            </a:r>
            <a:endParaRPr 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aphicFrame>
        <p:nvGraphicFramePr>
          <p:cNvPr id="15364" name="Object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440373" y="1442720"/>
          <a:ext cx="5314950" cy="189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2" imgW="1930400" imgH="685800" progId="Equation.3">
                  <p:embed/>
                </p:oleObj>
              </mc:Choice>
              <mc:Fallback>
                <p:oleObj name="" r:id="rId2" imgW="1930400" imgH="6858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0373" y="1442720"/>
                        <a:ext cx="5314950" cy="1893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3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440373" y="3771900"/>
          <a:ext cx="5619750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5" imgW="2222500" imgH="457200" progId="Equation.3">
                  <p:embed/>
                </p:oleObj>
              </mc:Choice>
              <mc:Fallback>
                <p:oleObj name="" r:id="rId5" imgW="2222500" imgH="4572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0373" y="3771900"/>
                        <a:ext cx="5619750" cy="1157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8" name="图片 107"/>
          <p:cNvPicPr/>
          <p:nvPr/>
        </p:nvPicPr>
        <p:blipFill>
          <a:blip r:embed="rId7"/>
          <a:stretch>
            <a:fillRect/>
          </a:stretch>
        </p:blipFill>
        <p:spPr>
          <a:xfrm>
            <a:off x="5941695" y="1530350"/>
            <a:ext cx="5755640" cy="1898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8"/>
          <a:stretch>
            <a:fillRect/>
          </a:stretch>
        </p:blipFill>
        <p:spPr>
          <a:xfrm>
            <a:off x="6166485" y="4194175"/>
            <a:ext cx="5394960" cy="13582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五角星 8"/>
          <p:cNvSpPr/>
          <p:nvPr/>
        </p:nvSpPr>
        <p:spPr>
          <a:xfrm>
            <a:off x="98425" y="2022475"/>
            <a:ext cx="914400" cy="9144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第二章：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卷积积分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5505" y="14560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 </a:t>
            </a:r>
            <a:r>
              <a:rPr lang="zh-CN" altLang="en-US"/>
              <a:t>分解输入信号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08050" y="28409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 </a:t>
            </a:r>
            <a:r>
              <a:rPr lang="zh-CN" altLang="en-US"/>
              <a:t>确定</a:t>
            </a:r>
            <a:r>
              <a:rPr lang="en-US" altLang="zh-CN"/>
              <a:t>h(t)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908050" y="34918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 </a:t>
            </a:r>
            <a:r>
              <a:rPr lang="zh-CN" altLang="en-US"/>
              <a:t>确认输出</a:t>
            </a:r>
            <a:r>
              <a:rPr lang="en-US" altLang="zh-CN"/>
              <a:t>y(t)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28065" y="1824355"/>
            <a:ext cx="3738880" cy="9436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8065" y="3999865"/>
            <a:ext cx="4737100" cy="1041400"/>
          </a:xfrm>
          <a:prstGeom prst="rect">
            <a:avLst/>
          </a:prstGeom>
        </p:spPr>
      </p:pic>
      <p:sp>
        <p:nvSpPr>
          <p:cNvPr id="23570" name="Rectangle 7"/>
          <p:cNvSpPr/>
          <p:nvPr>
            <p:custDataLst>
              <p:tags r:id="rId5"/>
            </p:custDataLst>
          </p:nvPr>
        </p:nvSpPr>
        <p:spPr>
          <a:xfrm>
            <a:off x="1027748" y="5397061"/>
            <a:ext cx="4419600" cy="557334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SzPct val="90000"/>
            </a:pPr>
            <a:r>
              <a:rPr lang="en-US" altLang="zh-CN" sz="2800" b="1" dirty="0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rPr>
              <a:t> y(t) = x(t) * h(t)  </a:t>
            </a:r>
            <a:endParaRPr lang="en-US" altLang="zh-CN" sz="3200" b="1" dirty="0">
              <a:solidFill>
                <a:srgbClr val="00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第二章：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卷积积分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30580" y="1129348"/>
            <a:ext cx="7920038" cy="65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SzPct val="90000"/>
              <a:buBlip>
                <a:blip r:embed="rId1"/>
              </a:buBlip>
              <a:defRPr kumimoji="1" sz="32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SzPct val="80000"/>
              <a:buBlip>
                <a:blip r:embed="rId2"/>
              </a:buBlip>
              <a:defRPr kumimoji="1" sz="28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SzPct val="70000"/>
              <a:buBlip>
                <a:blip r:embed="rId3"/>
              </a:buBlip>
              <a:defRPr kumimoji="1" sz="24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SzPct val="70000"/>
              <a:buBlip>
                <a:blip r:embed="rId4"/>
              </a:buBlip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SzPct val="70000"/>
              <a:buBlip>
                <a:blip r:embed="rId5"/>
              </a:buBlip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kumimoji="1" sz="2000" b="1">
                <a:solidFill>
                  <a:srgbClr val="000000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卷积积分的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性质 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Tx/>
              <a:buNone/>
              <a:defRPr/>
            </a:pP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pic>
        <p:nvPicPr>
          <p:cNvPr id="111" name="图片 110"/>
          <p:cNvPicPr/>
          <p:nvPr/>
        </p:nvPicPr>
        <p:blipFill>
          <a:blip r:embed="rId6"/>
          <a:stretch>
            <a:fillRect/>
          </a:stretch>
        </p:blipFill>
        <p:spPr>
          <a:xfrm>
            <a:off x="830580" y="1710055"/>
            <a:ext cx="4471035" cy="2362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图片 111"/>
          <p:cNvPicPr/>
          <p:nvPr/>
        </p:nvPicPr>
        <p:blipFill>
          <a:blip r:embed="rId7"/>
          <a:stretch>
            <a:fillRect/>
          </a:stretch>
        </p:blipFill>
        <p:spPr>
          <a:xfrm>
            <a:off x="830580" y="4072255"/>
            <a:ext cx="4470400" cy="23539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第二章：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卷积积分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pSp>
        <p:nvGrpSpPr>
          <p:cNvPr id="25602" name="Group 43"/>
          <p:cNvGrpSpPr/>
          <p:nvPr/>
        </p:nvGrpSpPr>
        <p:grpSpPr>
          <a:xfrm>
            <a:off x="1331913" y="1327150"/>
            <a:ext cx="3024187" cy="2185988"/>
            <a:chOff x="930" y="1026"/>
            <a:chExt cx="1905" cy="1377"/>
          </a:xfrm>
        </p:grpSpPr>
        <p:sp>
          <p:nvSpPr>
            <p:cNvPr id="25603" name="Line 28"/>
            <p:cNvSpPr/>
            <p:nvPr>
              <p:custDataLst>
                <p:tags r:id="rId1"/>
              </p:custDataLst>
            </p:nvPr>
          </p:nvSpPr>
          <p:spPr>
            <a:xfrm>
              <a:off x="930" y="1842"/>
              <a:ext cx="1406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25604" name="Line 29"/>
            <p:cNvSpPr/>
            <p:nvPr>
              <p:custDataLst>
                <p:tags r:id="rId2"/>
              </p:custDataLst>
            </p:nvPr>
          </p:nvSpPr>
          <p:spPr>
            <a:xfrm flipV="1">
              <a:off x="1610" y="1117"/>
              <a:ext cx="0" cy="862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25605" name="Text Box 30"/>
            <p:cNvSpPr txBox="1"/>
            <p:nvPr>
              <p:custDataLst>
                <p:tags r:id="rId3"/>
              </p:custDataLst>
            </p:nvPr>
          </p:nvSpPr>
          <p:spPr>
            <a:xfrm>
              <a:off x="1655" y="1026"/>
              <a:ext cx="45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i="1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x</a:t>
              </a: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(t)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606" name="Text Box 31"/>
            <p:cNvSpPr txBox="1"/>
            <p:nvPr>
              <p:custDataLst>
                <p:tags r:id="rId4"/>
              </p:custDataLst>
            </p:nvPr>
          </p:nvSpPr>
          <p:spPr>
            <a:xfrm>
              <a:off x="2381" y="1752"/>
              <a:ext cx="45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t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607" name="Line 32"/>
            <p:cNvSpPr/>
            <p:nvPr>
              <p:custDataLst>
                <p:tags r:id="rId5"/>
              </p:custDataLst>
            </p:nvPr>
          </p:nvSpPr>
          <p:spPr>
            <a:xfrm>
              <a:off x="1247" y="1480"/>
              <a:ext cx="726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5608" name="Line 33"/>
            <p:cNvSpPr/>
            <p:nvPr>
              <p:custDataLst>
                <p:tags r:id="rId6"/>
              </p:custDataLst>
            </p:nvPr>
          </p:nvSpPr>
          <p:spPr>
            <a:xfrm flipH="1">
              <a:off x="1247" y="1480"/>
              <a:ext cx="0" cy="362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5609" name="Text Box 34"/>
            <p:cNvSpPr txBox="1"/>
            <p:nvPr>
              <p:custDataLst>
                <p:tags r:id="rId7"/>
              </p:custDataLst>
            </p:nvPr>
          </p:nvSpPr>
          <p:spPr>
            <a:xfrm>
              <a:off x="1111" y="1842"/>
              <a:ext cx="45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r</a:t>
              </a:r>
              <a:r>
                <a:rPr lang="en-US" altLang="zh-CN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1</a:t>
              </a:r>
              <a:endParaRPr lang="en-US" altLang="zh-CN" baseline="-250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610" name="Line 35"/>
            <p:cNvSpPr/>
            <p:nvPr>
              <p:custDataLst>
                <p:tags r:id="rId8"/>
              </p:custDataLst>
            </p:nvPr>
          </p:nvSpPr>
          <p:spPr>
            <a:xfrm>
              <a:off x="1973" y="1480"/>
              <a:ext cx="0" cy="362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5611" name="Text Box 36"/>
            <p:cNvSpPr txBox="1"/>
            <p:nvPr>
              <p:custDataLst>
                <p:tags r:id="rId9"/>
              </p:custDataLst>
            </p:nvPr>
          </p:nvSpPr>
          <p:spPr>
            <a:xfrm>
              <a:off x="1837" y="1843"/>
              <a:ext cx="4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r</a:t>
              </a:r>
              <a:r>
                <a:rPr lang="en-US" altLang="zh-CN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2</a:t>
              </a:r>
              <a:endParaRPr lang="en-US" altLang="zh-CN" baseline="-250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612" name="Text Box 41"/>
            <p:cNvSpPr txBox="1"/>
            <p:nvPr>
              <p:custDataLst>
                <p:tags r:id="rId10"/>
              </p:custDataLst>
            </p:nvPr>
          </p:nvSpPr>
          <p:spPr>
            <a:xfrm>
              <a:off x="1383" y="1253"/>
              <a:ext cx="27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A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613" name="Text Box 42"/>
            <p:cNvSpPr txBox="1"/>
            <p:nvPr>
              <p:custDataLst>
                <p:tags r:id="rId11"/>
              </p:custDataLst>
            </p:nvPr>
          </p:nvSpPr>
          <p:spPr>
            <a:xfrm>
              <a:off x="1066" y="2115"/>
              <a:ext cx="117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i="1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  |</a:t>
              </a: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   </a:t>
              </a:r>
              <a:r>
                <a:rPr lang="en-US" altLang="zh-CN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1</a:t>
              </a: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  |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25614" name="Group 44"/>
          <p:cNvGrpSpPr/>
          <p:nvPr/>
        </p:nvGrpSpPr>
        <p:grpSpPr>
          <a:xfrm>
            <a:off x="5003800" y="1412875"/>
            <a:ext cx="3024188" cy="2185988"/>
            <a:chOff x="930" y="1026"/>
            <a:chExt cx="1905" cy="1377"/>
          </a:xfrm>
        </p:grpSpPr>
        <p:sp>
          <p:nvSpPr>
            <p:cNvPr id="25615" name="Line 45"/>
            <p:cNvSpPr/>
            <p:nvPr>
              <p:custDataLst>
                <p:tags r:id="rId12"/>
              </p:custDataLst>
            </p:nvPr>
          </p:nvSpPr>
          <p:spPr>
            <a:xfrm>
              <a:off x="930" y="1842"/>
              <a:ext cx="1406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25616" name="Line 46"/>
            <p:cNvSpPr/>
            <p:nvPr>
              <p:custDataLst>
                <p:tags r:id="rId13"/>
              </p:custDataLst>
            </p:nvPr>
          </p:nvSpPr>
          <p:spPr>
            <a:xfrm flipV="1">
              <a:off x="1610" y="1117"/>
              <a:ext cx="0" cy="862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25617" name="Text Box 47"/>
            <p:cNvSpPr txBox="1"/>
            <p:nvPr>
              <p:custDataLst>
                <p:tags r:id="rId14"/>
              </p:custDataLst>
            </p:nvPr>
          </p:nvSpPr>
          <p:spPr>
            <a:xfrm>
              <a:off x="1655" y="1026"/>
              <a:ext cx="45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i="1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h</a:t>
              </a: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(t)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618" name="Text Box 48"/>
            <p:cNvSpPr txBox="1"/>
            <p:nvPr>
              <p:custDataLst>
                <p:tags r:id="rId15"/>
              </p:custDataLst>
            </p:nvPr>
          </p:nvSpPr>
          <p:spPr>
            <a:xfrm>
              <a:off x="2381" y="1752"/>
              <a:ext cx="45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t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619" name="Line 49"/>
            <p:cNvSpPr/>
            <p:nvPr>
              <p:custDataLst>
                <p:tags r:id="rId16"/>
              </p:custDataLst>
            </p:nvPr>
          </p:nvSpPr>
          <p:spPr>
            <a:xfrm>
              <a:off x="1247" y="1480"/>
              <a:ext cx="726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5620" name="Line 50"/>
            <p:cNvSpPr/>
            <p:nvPr>
              <p:custDataLst>
                <p:tags r:id="rId17"/>
              </p:custDataLst>
            </p:nvPr>
          </p:nvSpPr>
          <p:spPr>
            <a:xfrm flipH="1">
              <a:off x="1247" y="1480"/>
              <a:ext cx="0" cy="362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5621" name="Text Box 51"/>
            <p:cNvSpPr txBox="1"/>
            <p:nvPr>
              <p:custDataLst>
                <p:tags r:id="rId18"/>
              </p:custDataLst>
            </p:nvPr>
          </p:nvSpPr>
          <p:spPr>
            <a:xfrm>
              <a:off x="1111" y="1842"/>
              <a:ext cx="45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r</a:t>
              </a:r>
              <a:r>
                <a:rPr lang="en-US" altLang="zh-CN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3</a:t>
              </a:r>
              <a:endParaRPr lang="en-US" altLang="zh-CN" baseline="-250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622" name="Line 52"/>
            <p:cNvSpPr/>
            <p:nvPr>
              <p:custDataLst>
                <p:tags r:id="rId19"/>
              </p:custDataLst>
            </p:nvPr>
          </p:nvSpPr>
          <p:spPr>
            <a:xfrm>
              <a:off x="1973" y="1480"/>
              <a:ext cx="0" cy="362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5623" name="Text Box 53"/>
            <p:cNvSpPr txBox="1"/>
            <p:nvPr>
              <p:custDataLst>
                <p:tags r:id="rId20"/>
              </p:custDataLst>
            </p:nvPr>
          </p:nvSpPr>
          <p:spPr>
            <a:xfrm>
              <a:off x="1837" y="1843"/>
              <a:ext cx="4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r</a:t>
              </a:r>
              <a:r>
                <a:rPr lang="en-US" altLang="zh-CN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4</a:t>
              </a:r>
              <a:endParaRPr lang="en-US" altLang="zh-CN" baseline="-250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624" name="Text Box 54"/>
            <p:cNvSpPr txBox="1"/>
            <p:nvPr>
              <p:custDataLst>
                <p:tags r:id="rId21"/>
              </p:custDataLst>
            </p:nvPr>
          </p:nvSpPr>
          <p:spPr>
            <a:xfrm>
              <a:off x="1383" y="1253"/>
              <a:ext cx="27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B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625" name="Text Box 55"/>
            <p:cNvSpPr txBox="1"/>
            <p:nvPr>
              <p:custDataLst>
                <p:tags r:id="rId22"/>
              </p:custDataLst>
            </p:nvPr>
          </p:nvSpPr>
          <p:spPr>
            <a:xfrm>
              <a:off x="1066" y="2115"/>
              <a:ext cx="117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i="1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  |</a:t>
              </a: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   </a:t>
              </a:r>
              <a:r>
                <a:rPr lang="en-US" altLang="zh-CN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2</a:t>
              </a: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  |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25627" name="Group 62"/>
          <p:cNvGrpSpPr/>
          <p:nvPr/>
        </p:nvGrpSpPr>
        <p:grpSpPr>
          <a:xfrm>
            <a:off x="1692275" y="3644900"/>
            <a:ext cx="5616575" cy="2617788"/>
            <a:chOff x="1066" y="2296"/>
            <a:chExt cx="3538" cy="1649"/>
          </a:xfrm>
        </p:grpSpPr>
        <p:sp>
          <p:nvSpPr>
            <p:cNvPr id="25628" name="Line 12"/>
            <p:cNvSpPr/>
            <p:nvPr>
              <p:custDataLst>
                <p:tags r:id="rId23"/>
              </p:custDataLst>
            </p:nvPr>
          </p:nvSpPr>
          <p:spPr>
            <a:xfrm>
              <a:off x="1247" y="3340"/>
              <a:ext cx="2903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25629" name="Line 13"/>
            <p:cNvSpPr/>
            <p:nvPr>
              <p:custDataLst>
                <p:tags r:id="rId24"/>
              </p:custDataLst>
            </p:nvPr>
          </p:nvSpPr>
          <p:spPr>
            <a:xfrm flipV="1">
              <a:off x="2653" y="2432"/>
              <a:ext cx="0" cy="1044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25630" name="Text Box 14"/>
            <p:cNvSpPr txBox="1"/>
            <p:nvPr>
              <p:custDataLst>
                <p:tags r:id="rId25"/>
              </p:custDataLst>
            </p:nvPr>
          </p:nvSpPr>
          <p:spPr>
            <a:xfrm>
              <a:off x="2699" y="2296"/>
              <a:ext cx="9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i="1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y</a:t>
              </a: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(t)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631" name="Text Box 15"/>
            <p:cNvSpPr txBox="1"/>
            <p:nvPr>
              <p:custDataLst>
                <p:tags r:id="rId26"/>
              </p:custDataLst>
            </p:nvPr>
          </p:nvSpPr>
          <p:spPr>
            <a:xfrm>
              <a:off x="4150" y="3204"/>
              <a:ext cx="45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t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632" name="Line 16"/>
            <p:cNvSpPr/>
            <p:nvPr>
              <p:custDataLst>
                <p:tags r:id="rId27"/>
              </p:custDataLst>
            </p:nvPr>
          </p:nvSpPr>
          <p:spPr>
            <a:xfrm>
              <a:off x="2290" y="2977"/>
              <a:ext cx="681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5633" name="Line 17"/>
            <p:cNvSpPr/>
            <p:nvPr>
              <p:custDataLst>
                <p:tags r:id="rId28"/>
              </p:custDataLst>
            </p:nvPr>
          </p:nvSpPr>
          <p:spPr>
            <a:xfrm flipH="1">
              <a:off x="1610" y="2977"/>
              <a:ext cx="680" cy="363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5634" name="Line 19"/>
            <p:cNvSpPr/>
            <p:nvPr>
              <p:custDataLst>
                <p:tags r:id="rId29"/>
              </p:custDataLst>
            </p:nvPr>
          </p:nvSpPr>
          <p:spPr>
            <a:xfrm>
              <a:off x="2971" y="2977"/>
              <a:ext cx="771" cy="363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5635" name="Line 21"/>
            <p:cNvSpPr/>
            <p:nvPr>
              <p:custDataLst>
                <p:tags r:id="rId30"/>
              </p:custDataLst>
            </p:nvPr>
          </p:nvSpPr>
          <p:spPr>
            <a:xfrm>
              <a:off x="2971" y="2977"/>
              <a:ext cx="0" cy="363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dash"/>
              <a:miter/>
              <a:headEnd type="none" w="med" len="med"/>
              <a:tailEnd type="none" w="med" len="med"/>
            </a:ln>
          </p:spPr>
        </p:sp>
        <p:sp>
          <p:nvSpPr>
            <p:cNvPr id="25636" name="Line 22"/>
            <p:cNvSpPr/>
            <p:nvPr>
              <p:custDataLst>
                <p:tags r:id="rId31"/>
              </p:custDataLst>
            </p:nvPr>
          </p:nvSpPr>
          <p:spPr>
            <a:xfrm>
              <a:off x="2290" y="2977"/>
              <a:ext cx="0" cy="363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dash"/>
              <a:miter/>
              <a:headEnd type="none" w="med" len="med"/>
              <a:tailEnd type="none" w="med" len="med"/>
            </a:ln>
          </p:spPr>
        </p:sp>
        <p:sp>
          <p:nvSpPr>
            <p:cNvPr id="25637" name="Text Box 23"/>
            <p:cNvSpPr txBox="1"/>
            <p:nvPr>
              <p:custDataLst>
                <p:tags r:id="rId32"/>
              </p:custDataLst>
            </p:nvPr>
          </p:nvSpPr>
          <p:spPr>
            <a:xfrm>
              <a:off x="1247" y="3339"/>
              <a:ext cx="72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r1+r3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638" name="Text Box 25"/>
            <p:cNvSpPr txBox="1"/>
            <p:nvPr>
              <p:custDataLst>
                <p:tags r:id="rId33"/>
              </p:custDataLst>
            </p:nvPr>
          </p:nvSpPr>
          <p:spPr>
            <a:xfrm>
              <a:off x="2653" y="2704"/>
              <a:ext cx="158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A·B·min{</a:t>
              </a: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</a:t>
              </a:r>
              <a:r>
                <a:rPr lang="en-US" altLang="zh-CN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1</a:t>
              </a: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 ,</a:t>
              </a:r>
              <a:r>
                <a:rPr lang="en-US" altLang="zh-CN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2</a:t>
              </a:r>
              <a:r>
                <a:rPr lang="en-US" altLang="zh-CN" dirty="0"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}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639" name="Text Box 57"/>
            <p:cNvSpPr txBox="1"/>
            <p:nvPr>
              <p:custDataLst>
                <p:tags r:id="rId34"/>
              </p:custDataLst>
            </p:nvPr>
          </p:nvSpPr>
          <p:spPr>
            <a:xfrm>
              <a:off x="3379" y="3339"/>
              <a:ext cx="72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r2+r4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640" name="Text Box 58"/>
            <p:cNvSpPr txBox="1"/>
            <p:nvPr>
              <p:custDataLst>
                <p:tags r:id="rId35"/>
              </p:custDataLst>
            </p:nvPr>
          </p:nvSpPr>
          <p:spPr>
            <a:xfrm>
              <a:off x="1066" y="3657"/>
              <a:ext cx="158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min{r</a:t>
              </a:r>
              <a:r>
                <a:rPr lang="en-US" altLang="zh-CN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1</a:t>
              </a: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+r</a:t>
              </a:r>
              <a:r>
                <a:rPr lang="en-US" altLang="zh-CN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4</a:t>
              </a: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, r</a:t>
              </a:r>
              <a:r>
                <a:rPr lang="en-US" altLang="zh-CN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2</a:t>
              </a: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+r</a:t>
              </a:r>
              <a:r>
                <a:rPr lang="en-US" altLang="zh-CN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3</a:t>
              </a: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}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25641" name="Line 59"/>
            <p:cNvSpPr/>
            <p:nvPr>
              <p:custDataLst>
                <p:tags r:id="rId36"/>
              </p:custDataLst>
            </p:nvPr>
          </p:nvSpPr>
          <p:spPr>
            <a:xfrm flipH="1">
              <a:off x="2064" y="3385"/>
              <a:ext cx="226" cy="3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5642" name="Text Box 60"/>
            <p:cNvSpPr txBox="1"/>
            <p:nvPr>
              <p:custDataLst>
                <p:tags r:id="rId37"/>
              </p:custDataLst>
            </p:nvPr>
          </p:nvSpPr>
          <p:spPr>
            <a:xfrm>
              <a:off x="2835" y="3657"/>
              <a:ext cx="158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max{r</a:t>
              </a:r>
              <a:r>
                <a:rPr lang="en-US" altLang="zh-CN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1</a:t>
              </a: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+r</a:t>
              </a:r>
              <a:r>
                <a:rPr lang="en-US" altLang="zh-CN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4</a:t>
              </a: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, r</a:t>
              </a:r>
              <a:r>
                <a:rPr lang="en-US" altLang="zh-CN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2</a:t>
              </a: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+r</a:t>
              </a:r>
              <a:r>
                <a:rPr lang="en-US" altLang="zh-CN" baseline="-25000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3</a:t>
              </a: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}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25643" name="Line 61"/>
            <p:cNvSpPr/>
            <p:nvPr>
              <p:custDataLst>
                <p:tags r:id="rId38"/>
              </p:custDataLst>
            </p:nvPr>
          </p:nvSpPr>
          <p:spPr>
            <a:xfrm>
              <a:off x="2971" y="3385"/>
              <a:ext cx="227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  <p:sp>
        <p:nvSpPr>
          <p:cNvPr id="25626" name="Rectangle 56"/>
          <p:cNvSpPr/>
          <p:nvPr>
            <p:custDataLst>
              <p:tags r:id="rId39"/>
            </p:custDataLst>
          </p:nvPr>
        </p:nvSpPr>
        <p:spPr>
          <a:xfrm>
            <a:off x="539750" y="3860800"/>
            <a:ext cx="257238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ea typeface="SimSun" panose="02010600030101010101" pitchFamily="2" charset="-122"/>
                <a:sym typeface="Symbol" panose="05050102010706020507" pitchFamily="18" charset="2"/>
              </a:rPr>
              <a:t></a:t>
            </a:r>
            <a:r>
              <a:rPr lang="en-US" altLang="zh-CN" sz="3200" baseline="-25000" dirty="0">
                <a:solidFill>
                  <a:srgbClr val="0000FF"/>
                </a:solidFill>
                <a:latin typeface="Arial" panose="020B0604020202020204" pitchFamily="34" charset="0"/>
                <a:ea typeface="SimSun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ea typeface="SimSun" panose="02010600030101010101" pitchFamily="2" charset="-122"/>
                <a:sym typeface="Symbol" panose="05050102010706020507" pitchFamily="18" charset="2"/>
              </a:rPr>
              <a:t>  </a:t>
            </a:r>
            <a:r>
              <a:rPr lang="en-US" altLang="zh-CN" sz="3200" baseline="-25000" dirty="0">
                <a:solidFill>
                  <a:srgbClr val="0000FF"/>
                </a:solidFill>
                <a:latin typeface="Arial" panose="020B0604020202020204" pitchFamily="34" charset="0"/>
                <a:ea typeface="SimSun" panose="02010600030101010101" pitchFamily="2" charset="-122"/>
                <a:sym typeface="Symbol" panose="05050102010706020507" pitchFamily="18" charset="2"/>
              </a:rPr>
              <a:t>2  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SimSun" panose="02010600030101010101" pitchFamily="2" charset="-122"/>
                <a:sym typeface="Symbol" panose="05050102010706020507" pitchFamily="18" charset="2"/>
              </a:rPr>
              <a:t>为等腰梯形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SimSun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" name="五角星 2"/>
          <p:cNvSpPr/>
          <p:nvPr/>
        </p:nvSpPr>
        <p:spPr>
          <a:xfrm>
            <a:off x="481965" y="1230630"/>
            <a:ext cx="914400" cy="9144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0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第二章：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卷积积分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8525" y="13881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配套练习：</a:t>
            </a:r>
            <a:r>
              <a:rPr lang="en-US" altLang="zh-CN">
                <a:solidFill>
                  <a:srgbClr val="0070C0"/>
                </a:solidFill>
              </a:rPr>
              <a:t>19-20</a:t>
            </a:r>
            <a:r>
              <a:rPr lang="zh-CN" altLang="en-US">
                <a:solidFill>
                  <a:srgbClr val="0070C0"/>
                </a:solidFill>
              </a:rPr>
              <a:t>年考题</a:t>
            </a:r>
            <a:r>
              <a:rPr lang="en-US" altLang="zh-CN">
                <a:solidFill>
                  <a:srgbClr val="0070C0"/>
                </a:solidFill>
              </a:rPr>
              <a:t> </a:t>
            </a:r>
            <a:r>
              <a:rPr lang="zh-CN" altLang="en-US">
                <a:solidFill>
                  <a:srgbClr val="0070C0"/>
                </a:solidFill>
              </a:rPr>
              <a:t>（</a:t>
            </a:r>
            <a:r>
              <a:rPr lang="en-US" altLang="zh-CN">
                <a:solidFill>
                  <a:srgbClr val="0070C0"/>
                </a:solidFill>
              </a:rPr>
              <a:t>12</a:t>
            </a:r>
            <a:r>
              <a:rPr lang="zh-CN" altLang="en-US">
                <a:solidFill>
                  <a:srgbClr val="0070C0"/>
                </a:solidFill>
              </a:rPr>
              <a:t>分）</a:t>
            </a:r>
            <a:endParaRPr lang="zh-CN" altLang="en-US">
              <a:solidFill>
                <a:srgbClr val="0070C0"/>
              </a:solidFill>
            </a:endParaRPr>
          </a:p>
        </p:txBody>
      </p:sp>
      <p:pic>
        <p:nvPicPr>
          <p:cNvPr id="113" name="图片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898525" y="1896110"/>
            <a:ext cx="4848225" cy="26568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2"/>
          <a:stretch>
            <a:fillRect/>
          </a:stretch>
        </p:blipFill>
        <p:spPr>
          <a:xfrm>
            <a:off x="5885815" y="615315"/>
            <a:ext cx="5671185" cy="2200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" name="图片 114"/>
          <p:cNvPicPr/>
          <p:nvPr/>
        </p:nvPicPr>
        <p:blipFill>
          <a:blip r:embed="rId3"/>
          <a:stretch>
            <a:fillRect/>
          </a:stretch>
        </p:blipFill>
        <p:spPr>
          <a:xfrm>
            <a:off x="5885815" y="2896870"/>
            <a:ext cx="5671820" cy="23825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第三章：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傅里叶变换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aphicFrame>
        <p:nvGraphicFramePr>
          <p:cNvPr id="6152" name="Object 3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30250" y="1496060"/>
          <a:ext cx="4439285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2" imgW="1701800" imgH="431800" progId="Equation.3">
                  <p:embed/>
                </p:oleObj>
              </mc:Choice>
              <mc:Fallback>
                <p:oleObj name="" r:id="rId2" imgW="1701800" imgH="43180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0250" y="1496060"/>
                        <a:ext cx="4439285" cy="93345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3" name="Object 4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730250" y="2550160"/>
          <a:ext cx="3931285" cy="878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5" imgW="1371600" imgH="406400" progId="Equation.3">
                  <p:embed/>
                </p:oleObj>
              </mc:Choice>
              <mc:Fallback>
                <p:oleObj name="" r:id="rId5" imgW="1371600" imgH="406400" progId="Equation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0250" y="2550160"/>
                        <a:ext cx="3931285" cy="87884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7" name="Object 5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730250" y="3549650"/>
          <a:ext cx="4567555" cy="889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8" imgW="1676400" imgH="431800" progId="Equation.DSMT4">
                  <p:embed/>
                </p:oleObj>
              </mc:Choice>
              <mc:Fallback>
                <p:oleObj name="" r:id="rId8" imgW="1676400" imgH="4318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0250" y="3549650"/>
                        <a:ext cx="4567555" cy="88963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30250" y="11277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基本概念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35725" y="6089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性质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16" name="图片 115"/>
          <p:cNvPicPr/>
          <p:nvPr/>
        </p:nvPicPr>
        <p:blipFill>
          <a:blip r:embed="rId10"/>
          <a:stretch>
            <a:fillRect/>
          </a:stretch>
        </p:blipFill>
        <p:spPr>
          <a:xfrm>
            <a:off x="6435725" y="1124585"/>
            <a:ext cx="5608320" cy="369633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2291" name="Object 4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680720" y="4999355"/>
          <a:ext cx="4319588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2" imgW="2082165" imgH="317500" progId="Equation.3">
                  <p:embed/>
                </p:oleObj>
              </mc:Choice>
              <mc:Fallback>
                <p:oleObj name="" r:id="rId12" imgW="2082165" imgH="31750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0720" y="4999355"/>
                        <a:ext cx="4319588" cy="73660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第三章：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傅里叶变换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Picture 3" descr="未定标题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055" y="1609725"/>
            <a:ext cx="5472430" cy="400939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0484" name="Object 4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5749290" y="1662430"/>
          <a:ext cx="6335395" cy="3305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3" imgW="3162300" imgH="1651000" progId="Equation.DSMT4">
                  <p:embed/>
                </p:oleObj>
              </mc:Choice>
              <mc:Fallback>
                <p:oleObj name="" r:id="rId3" imgW="3162300" imgH="1651000" progId="Equation.DSMT4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9290" y="1662430"/>
                        <a:ext cx="6335395" cy="3305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69240" y="11709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二级结论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第三章：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傅里叶变换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aphicFrame>
        <p:nvGraphicFramePr>
          <p:cNvPr id="22529" name="Object 2"/>
          <p:cNvGraphicFramePr>
            <a:graphicFrameLocks noGrp="1" noChangeAspect="1"/>
          </p:cNvGraphicFramePr>
          <p:nvPr>
            <p:custDataLst>
              <p:tags r:id="rId1"/>
            </p:custDataLst>
          </p:nvPr>
        </p:nvGraphicFramePr>
        <p:xfrm>
          <a:off x="504190" y="1218565"/>
          <a:ext cx="7544435" cy="2289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2" imgW="3848100" imgH="1168400" progId="Equation.3">
                  <p:embed/>
                </p:oleObj>
              </mc:Choice>
              <mc:Fallback>
                <p:oleObj name="" r:id="rId2" imgW="3848100" imgH="1168400" progId="Equation.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190" y="1218565"/>
                        <a:ext cx="7544435" cy="228981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30" name="Group 3"/>
          <p:cNvGrpSpPr/>
          <p:nvPr/>
        </p:nvGrpSpPr>
        <p:grpSpPr>
          <a:xfrm>
            <a:off x="609283" y="3815715"/>
            <a:ext cx="4535487" cy="792163"/>
            <a:chOff x="657" y="2296"/>
            <a:chExt cx="2450" cy="499"/>
          </a:xfrm>
        </p:grpSpPr>
        <p:sp>
          <p:nvSpPr>
            <p:cNvPr id="22531" name="Line 4"/>
            <p:cNvSpPr/>
            <p:nvPr>
              <p:custDataLst>
                <p:tags r:id="rId4"/>
              </p:custDataLst>
            </p:nvPr>
          </p:nvSpPr>
          <p:spPr>
            <a:xfrm>
              <a:off x="793" y="2568"/>
              <a:ext cx="545" cy="0"/>
            </a:xfrm>
            <a:prstGeom prst="line">
              <a:avLst/>
            </a:prstGeom>
            <a:ln w="9525" cap="flat" cmpd="sng">
              <a:solidFill>
                <a:srgbClr val="0066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2532" name="Rectangle 5"/>
            <p:cNvSpPr/>
            <p:nvPr>
              <p:custDataLst>
                <p:tags r:id="rId5"/>
              </p:custDataLst>
            </p:nvPr>
          </p:nvSpPr>
          <p:spPr>
            <a:xfrm>
              <a:off x="1338" y="2341"/>
              <a:ext cx="772" cy="454"/>
            </a:xfrm>
            <a:prstGeom prst="rect">
              <a:avLst/>
            </a:prstGeom>
            <a:noFill/>
            <a:ln w="9525" cap="flat" cmpd="sng">
              <a:solidFill>
                <a:srgbClr val="0066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400" dirty="0">
                  <a:latin typeface="Arial" panose="020B0604020202020204" pitchFamily="34" charset="0"/>
                  <a:ea typeface="SimSun" panose="02010600030101010101" pitchFamily="2" charset="-122"/>
                </a:rPr>
                <a:t>H(j</a:t>
              </a:r>
              <a:r>
                <a:rPr lang="en-US" altLang="zh-CN" sz="2400" dirty="0"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</a:t>
              </a:r>
              <a:r>
                <a:rPr lang="en-US" altLang="zh-CN" sz="2400" dirty="0">
                  <a:latin typeface="Arial" panose="020B0604020202020204" pitchFamily="34" charset="0"/>
                  <a:ea typeface="SimSun" panose="02010600030101010101" pitchFamily="2" charset="-122"/>
                </a:rPr>
                <a:t>)</a:t>
              </a:r>
              <a:endParaRPr lang="en-US" altLang="zh-CN" sz="240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33" name="Text Box 6"/>
            <p:cNvSpPr txBox="1"/>
            <p:nvPr>
              <p:custDataLst>
                <p:tags r:id="rId6"/>
              </p:custDataLst>
            </p:nvPr>
          </p:nvSpPr>
          <p:spPr>
            <a:xfrm>
              <a:off x="657" y="2296"/>
              <a:ext cx="49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i="1" dirty="0">
                  <a:latin typeface="Arial" panose="020B0604020202020204" pitchFamily="34" charset="0"/>
                  <a:ea typeface="SimSun" panose="02010600030101010101" pitchFamily="2" charset="-122"/>
                </a:rPr>
                <a:t>x</a:t>
              </a:r>
              <a:r>
                <a:rPr lang="en-US" altLang="zh-CN" sz="2400" dirty="0">
                  <a:latin typeface="Arial" panose="020B0604020202020204" pitchFamily="34" charset="0"/>
                  <a:ea typeface="SimSun" panose="02010600030101010101" pitchFamily="2" charset="-122"/>
                </a:rPr>
                <a:t>(t)</a:t>
              </a:r>
              <a:endParaRPr lang="en-US" altLang="zh-CN" sz="240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34" name="Text Box 7"/>
            <p:cNvSpPr txBox="1"/>
            <p:nvPr>
              <p:custDataLst>
                <p:tags r:id="rId7"/>
              </p:custDataLst>
            </p:nvPr>
          </p:nvSpPr>
          <p:spPr>
            <a:xfrm>
              <a:off x="2744" y="2341"/>
              <a:ext cx="36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i="1" dirty="0">
                  <a:latin typeface="Arial" panose="020B0604020202020204" pitchFamily="34" charset="0"/>
                  <a:ea typeface="SimSun" panose="02010600030101010101" pitchFamily="2" charset="-122"/>
                </a:rPr>
                <a:t>y</a:t>
              </a:r>
              <a:r>
                <a:rPr lang="en-US" altLang="zh-CN" sz="2400" dirty="0">
                  <a:latin typeface="Arial" panose="020B0604020202020204" pitchFamily="34" charset="0"/>
                  <a:ea typeface="SimSun" panose="02010600030101010101" pitchFamily="2" charset="-122"/>
                </a:rPr>
                <a:t>(t)</a:t>
              </a:r>
              <a:endParaRPr lang="en-US" altLang="zh-CN" sz="240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35" name="Line 8"/>
            <p:cNvSpPr/>
            <p:nvPr>
              <p:custDataLst>
                <p:tags r:id="rId8"/>
              </p:custDataLst>
            </p:nvPr>
          </p:nvSpPr>
          <p:spPr>
            <a:xfrm>
              <a:off x="2109" y="2568"/>
              <a:ext cx="545" cy="0"/>
            </a:xfrm>
            <a:prstGeom prst="line">
              <a:avLst/>
            </a:prstGeom>
            <a:ln w="9525" cap="flat" cmpd="sng">
              <a:solidFill>
                <a:srgbClr val="0066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5" y="1926590"/>
            <a:ext cx="12191365" cy="3343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251325" y="3622040"/>
            <a:ext cx="35356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ctr">
              <a:buNone/>
            </a:pPr>
            <a:r>
              <a:rPr lang="zh-CN" altLang="en-US" sz="4400">
                <a:solidFill>
                  <a:srgbClr val="3C86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engXian" panose="02010600030101010101" charset="-122"/>
                <a:sym typeface="+mn-ea"/>
              </a:rPr>
              <a:t>考试题型分析</a:t>
            </a:r>
            <a:endParaRPr lang="zh-CN" altLang="en-US" sz="4400" b="1">
              <a:solidFill>
                <a:srgbClr val="3C8689"/>
              </a:solidFill>
              <a:latin typeface="DengXian" panose="02010600030101010101" charset="-122"/>
              <a:ea typeface="DengXian" panose="02010600030101010101" charset="-122"/>
              <a:cs typeface="DengXian" panose="02010600030101010101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90235" y="2338705"/>
            <a:ext cx="10414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rgbClr val="3C86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en-US" altLang="zh-CN" sz="7200" b="1">
              <a:solidFill>
                <a:srgbClr val="3C868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第三章：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傅里叶变换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aphicFrame>
        <p:nvGraphicFramePr>
          <p:cNvPr id="22529" name="Object 2"/>
          <p:cNvGraphicFramePr>
            <a:graphicFrameLocks noGrp="1" noChangeAspect="1"/>
          </p:cNvGraphicFramePr>
          <p:nvPr>
            <p:custDataLst>
              <p:tags r:id="rId1"/>
            </p:custDataLst>
          </p:nvPr>
        </p:nvGraphicFramePr>
        <p:xfrm>
          <a:off x="504190" y="1218565"/>
          <a:ext cx="7544435" cy="2289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2" imgW="3848100" imgH="1168400" progId="Equation.3">
                  <p:embed/>
                </p:oleObj>
              </mc:Choice>
              <mc:Fallback>
                <p:oleObj name="" r:id="rId2" imgW="3848100" imgH="1168400" progId="Equation.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190" y="1218565"/>
                        <a:ext cx="7544435" cy="228981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30" name="Group 3"/>
          <p:cNvGrpSpPr/>
          <p:nvPr/>
        </p:nvGrpSpPr>
        <p:grpSpPr>
          <a:xfrm>
            <a:off x="609283" y="3815715"/>
            <a:ext cx="4535487" cy="792163"/>
            <a:chOff x="657" y="2296"/>
            <a:chExt cx="2450" cy="499"/>
          </a:xfrm>
        </p:grpSpPr>
        <p:sp>
          <p:nvSpPr>
            <p:cNvPr id="22531" name="Line 4"/>
            <p:cNvSpPr/>
            <p:nvPr>
              <p:custDataLst>
                <p:tags r:id="rId4"/>
              </p:custDataLst>
            </p:nvPr>
          </p:nvSpPr>
          <p:spPr>
            <a:xfrm>
              <a:off x="793" y="2568"/>
              <a:ext cx="545" cy="0"/>
            </a:xfrm>
            <a:prstGeom prst="line">
              <a:avLst/>
            </a:prstGeom>
            <a:ln w="9525" cap="flat" cmpd="sng">
              <a:solidFill>
                <a:srgbClr val="0066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2532" name="Rectangle 5"/>
            <p:cNvSpPr/>
            <p:nvPr>
              <p:custDataLst>
                <p:tags r:id="rId5"/>
              </p:custDataLst>
            </p:nvPr>
          </p:nvSpPr>
          <p:spPr>
            <a:xfrm>
              <a:off x="1338" y="2341"/>
              <a:ext cx="772" cy="454"/>
            </a:xfrm>
            <a:prstGeom prst="rect">
              <a:avLst/>
            </a:prstGeom>
            <a:noFill/>
            <a:ln w="9525" cap="flat" cmpd="sng">
              <a:solidFill>
                <a:srgbClr val="0066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400" dirty="0">
                  <a:latin typeface="Arial" panose="020B0604020202020204" pitchFamily="34" charset="0"/>
                  <a:ea typeface="SimSun" panose="02010600030101010101" pitchFamily="2" charset="-122"/>
                </a:rPr>
                <a:t>H(j</a:t>
              </a:r>
              <a:r>
                <a:rPr lang="en-US" altLang="zh-CN" sz="2400" dirty="0">
                  <a:latin typeface="Arial" panose="020B0604020202020204" pitchFamily="34" charset="0"/>
                  <a:ea typeface="SimSun" panose="02010600030101010101" pitchFamily="2" charset="-122"/>
                  <a:sym typeface="Symbol" panose="05050102010706020507" pitchFamily="18" charset="2"/>
                </a:rPr>
                <a:t></a:t>
              </a:r>
              <a:r>
                <a:rPr lang="en-US" altLang="zh-CN" sz="2400" dirty="0">
                  <a:latin typeface="Arial" panose="020B0604020202020204" pitchFamily="34" charset="0"/>
                  <a:ea typeface="SimSun" panose="02010600030101010101" pitchFamily="2" charset="-122"/>
                </a:rPr>
                <a:t>)</a:t>
              </a:r>
              <a:endParaRPr lang="en-US" altLang="zh-CN" sz="240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33" name="Text Box 6"/>
            <p:cNvSpPr txBox="1"/>
            <p:nvPr>
              <p:custDataLst>
                <p:tags r:id="rId6"/>
              </p:custDataLst>
            </p:nvPr>
          </p:nvSpPr>
          <p:spPr>
            <a:xfrm>
              <a:off x="657" y="2296"/>
              <a:ext cx="49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i="1" dirty="0">
                  <a:latin typeface="Arial" panose="020B0604020202020204" pitchFamily="34" charset="0"/>
                  <a:ea typeface="SimSun" panose="02010600030101010101" pitchFamily="2" charset="-122"/>
                </a:rPr>
                <a:t>x</a:t>
              </a:r>
              <a:r>
                <a:rPr lang="en-US" altLang="zh-CN" sz="2400" dirty="0">
                  <a:latin typeface="Arial" panose="020B0604020202020204" pitchFamily="34" charset="0"/>
                  <a:ea typeface="SimSun" panose="02010600030101010101" pitchFamily="2" charset="-122"/>
                </a:rPr>
                <a:t>(t)</a:t>
              </a:r>
              <a:endParaRPr lang="en-US" altLang="zh-CN" sz="240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34" name="Text Box 7"/>
            <p:cNvSpPr txBox="1"/>
            <p:nvPr>
              <p:custDataLst>
                <p:tags r:id="rId7"/>
              </p:custDataLst>
            </p:nvPr>
          </p:nvSpPr>
          <p:spPr>
            <a:xfrm>
              <a:off x="2744" y="2341"/>
              <a:ext cx="36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400" i="1" dirty="0">
                  <a:latin typeface="Arial" panose="020B0604020202020204" pitchFamily="34" charset="0"/>
                  <a:ea typeface="SimSun" panose="02010600030101010101" pitchFamily="2" charset="-122"/>
                </a:rPr>
                <a:t>y</a:t>
              </a:r>
              <a:r>
                <a:rPr lang="en-US" altLang="zh-CN" sz="2400" dirty="0">
                  <a:latin typeface="Arial" panose="020B0604020202020204" pitchFamily="34" charset="0"/>
                  <a:ea typeface="SimSun" panose="02010600030101010101" pitchFamily="2" charset="-122"/>
                </a:rPr>
                <a:t>(t)</a:t>
              </a:r>
              <a:endParaRPr lang="en-US" altLang="zh-CN" sz="240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35" name="Line 8"/>
            <p:cNvSpPr/>
            <p:nvPr>
              <p:custDataLst>
                <p:tags r:id="rId8"/>
              </p:custDataLst>
            </p:nvPr>
          </p:nvSpPr>
          <p:spPr>
            <a:xfrm>
              <a:off x="2109" y="2568"/>
              <a:ext cx="545" cy="0"/>
            </a:xfrm>
            <a:prstGeom prst="line">
              <a:avLst/>
            </a:prstGeom>
            <a:ln w="9525" cap="flat" cmpd="sng">
              <a:solidFill>
                <a:srgbClr val="0066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pic>
        <p:nvPicPr>
          <p:cNvPr id="117" name="图片 116"/>
          <p:cNvPicPr/>
          <p:nvPr/>
        </p:nvPicPr>
        <p:blipFill>
          <a:blip r:embed="rId9"/>
          <a:stretch>
            <a:fillRect/>
          </a:stretch>
        </p:blipFill>
        <p:spPr>
          <a:xfrm>
            <a:off x="609600" y="4793615"/>
            <a:ext cx="7950200" cy="18815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第三章：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傅里叶变换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aphicFrame>
        <p:nvGraphicFramePr>
          <p:cNvPr id="32787" name="Object 20"/>
          <p:cNvGraphicFramePr>
            <a:graphicFrameLocks noGrp="1" noChangeAspect="1"/>
          </p:cNvGraphicFramePr>
          <p:nvPr>
            <p:ph sz="half" idx="1"/>
            <p:custDataLst>
              <p:tags r:id="rId1"/>
            </p:custDataLst>
          </p:nvPr>
        </p:nvGraphicFramePr>
        <p:xfrm>
          <a:off x="611188" y="1476693"/>
          <a:ext cx="6913562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2" imgW="3149600" imgH="914400" progId="Equation.3">
                  <p:embed/>
                </p:oleObj>
              </mc:Choice>
              <mc:Fallback>
                <p:oleObj name="" r:id="rId2" imgW="3149600" imgH="9144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188" y="1476693"/>
                        <a:ext cx="6913562" cy="20066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769" name="Group 2"/>
          <p:cNvGrpSpPr/>
          <p:nvPr/>
        </p:nvGrpSpPr>
        <p:grpSpPr>
          <a:xfrm>
            <a:off x="884555" y="3483610"/>
            <a:ext cx="5618163" cy="2320925"/>
            <a:chOff x="793" y="2115"/>
            <a:chExt cx="3539" cy="1462"/>
          </a:xfrm>
        </p:grpSpPr>
        <p:sp>
          <p:nvSpPr>
            <p:cNvPr id="32770" name="Line 3"/>
            <p:cNvSpPr/>
            <p:nvPr>
              <p:custDataLst>
                <p:tags r:id="rId4"/>
              </p:custDataLst>
            </p:nvPr>
          </p:nvSpPr>
          <p:spPr>
            <a:xfrm>
              <a:off x="1202" y="3249"/>
              <a:ext cx="2903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71" name="Line 4"/>
            <p:cNvSpPr/>
            <p:nvPr>
              <p:custDataLst>
                <p:tags r:id="rId5"/>
              </p:custDataLst>
            </p:nvPr>
          </p:nvSpPr>
          <p:spPr>
            <a:xfrm flipV="1">
              <a:off x="2517" y="2387"/>
              <a:ext cx="12" cy="119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72" name="Line 5"/>
            <p:cNvSpPr/>
            <p:nvPr>
              <p:custDataLst>
                <p:tags r:id="rId6"/>
              </p:custDataLst>
            </p:nvPr>
          </p:nvSpPr>
          <p:spPr>
            <a:xfrm flipV="1">
              <a:off x="3470" y="2795"/>
              <a:ext cx="0" cy="45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73" name="Line 6"/>
            <p:cNvSpPr/>
            <p:nvPr>
              <p:custDataLst>
                <p:tags r:id="rId7"/>
              </p:custDataLst>
            </p:nvPr>
          </p:nvSpPr>
          <p:spPr>
            <a:xfrm flipV="1">
              <a:off x="3470" y="2795"/>
              <a:ext cx="862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74" name="Line 7"/>
            <p:cNvSpPr/>
            <p:nvPr>
              <p:custDataLst>
                <p:tags r:id="rId8"/>
              </p:custDataLst>
            </p:nvPr>
          </p:nvSpPr>
          <p:spPr>
            <a:xfrm flipV="1">
              <a:off x="2064" y="2795"/>
              <a:ext cx="0" cy="45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75" name="Line 8"/>
            <p:cNvSpPr/>
            <p:nvPr>
              <p:custDataLst>
                <p:tags r:id="rId9"/>
              </p:custDataLst>
            </p:nvPr>
          </p:nvSpPr>
          <p:spPr>
            <a:xfrm flipV="1">
              <a:off x="793" y="2795"/>
              <a:ext cx="862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76" name="Text Box 9"/>
            <p:cNvSpPr txBox="1"/>
            <p:nvPr>
              <p:custDataLst>
                <p:tags r:id="rId10"/>
              </p:custDataLst>
            </p:nvPr>
          </p:nvSpPr>
          <p:spPr>
            <a:xfrm>
              <a:off x="1882" y="3249"/>
              <a:ext cx="45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SimSun" panose="02010600030101010101" pitchFamily="2" charset="-122"/>
                  <a:sym typeface="Symbol" panose="05050102010706020507" pitchFamily="18" charset="2"/>
                </a:rPr>
                <a:t>-</a:t>
              </a:r>
              <a:endPara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2777" name="Text Box 10"/>
            <p:cNvSpPr txBox="1"/>
            <p:nvPr>
              <p:custDataLst>
                <p:tags r:id="rId11"/>
              </p:custDataLst>
            </p:nvPr>
          </p:nvSpPr>
          <p:spPr>
            <a:xfrm>
              <a:off x="2835" y="3249"/>
              <a:ext cx="31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SimSun" panose="02010600030101010101" pitchFamily="2" charset="-122"/>
                  <a:sym typeface="Symbol" panose="05050102010706020507" pitchFamily="18" charset="2"/>
                </a:rPr>
                <a:t></a:t>
              </a:r>
              <a:endPara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2778" name="Text Box 11"/>
            <p:cNvSpPr txBox="1"/>
            <p:nvPr>
              <p:custDataLst>
                <p:tags r:id="rId12"/>
              </p:custDataLst>
            </p:nvPr>
          </p:nvSpPr>
          <p:spPr>
            <a:xfrm>
              <a:off x="2336" y="2523"/>
              <a:ext cx="31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SimSun" panose="02010600030101010101" pitchFamily="2" charset="-122"/>
                  <a:sym typeface="Symbol" panose="05050102010706020507" pitchFamily="18" charset="2"/>
                </a:rPr>
                <a:t>1</a:t>
              </a:r>
              <a:endPara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2779" name="Text Box 12"/>
            <p:cNvSpPr txBox="1"/>
            <p:nvPr>
              <p:custDataLst>
                <p:tags r:id="rId13"/>
              </p:custDataLst>
            </p:nvPr>
          </p:nvSpPr>
          <p:spPr>
            <a:xfrm>
              <a:off x="2562" y="2115"/>
              <a:ext cx="6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SimSun" panose="02010600030101010101" pitchFamily="2" charset="-122"/>
                  <a:sym typeface="Symbol" panose="05050102010706020507" pitchFamily="18" charset="2"/>
                </a:rPr>
                <a:t>H(j)</a:t>
              </a:r>
              <a:endPara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2780" name="Text Box 13"/>
            <p:cNvSpPr txBox="1"/>
            <p:nvPr>
              <p:custDataLst>
                <p:tags r:id="rId14"/>
              </p:custDataLst>
            </p:nvPr>
          </p:nvSpPr>
          <p:spPr>
            <a:xfrm>
              <a:off x="3923" y="3203"/>
              <a:ext cx="31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SimSun" panose="02010600030101010101" pitchFamily="2" charset="-122"/>
                  <a:sym typeface="Symbol" panose="05050102010706020507" pitchFamily="18" charset="2"/>
                </a:rPr>
                <a:t></a:t>
              </a:r>
              <a:endPara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2781" name="Text Box 14"/>
            <p:cNvSpPr txBox="1"/>
            <p:nvPr>
              <p:custDataLst>
                <p:tags r:id="rId15"/>
              </p:custDataLst>
            </p:nvPr>
          </p:nvSpPr>
          <p:spPr>
            <a:xfrm>
              <a:off x="2336" y="3203"/>
              <a:ext cx="31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SimSun" panose="02010600030101010101" pitchFamily="2" charset="-122"/>
                  <a:sym typeface="Symbol" panose="05050102010706020507" pitchFamily="18" charset="2"/>
                </a:rPr>
                <a:t>0</a:t>
              </a:r>
              <a:endPara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2782" name="Text Box 15"/>
            <p:cNvSpPr txBox="1"/>
            <p:nvPr>
              <p:custDataLst>
                <p:tags r:id="rId16"/>
              </p:custDataLst>
            </p:nvPr>
          </p:nvSpPr>
          <p:spPr>
            <a:xfrm>
              <a:off x="3334" y="3249"/>
              <a:ext cx="31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SimSun" panose="02010600030101010101" pitchFamily="2" charset="-122"/>
                  <a:sym typeface="Symbol" panose="05050102010706020507" pitchFamily="18" charset="2"/>
                </a:rPr>
                <a:t>2</a:t>
              </a:r>
              <a:endPara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2783" name="Line 16"/>
            <p:cNvSpPr/>
            <p:nvPr>
              <p:custDataLst>
                <p:tags r:id="rId17"/>
              </p:custDataLst>
            </p:nvPr>
          </p:nvSpPr>
          <p:spPr>
            <a:xfrm flipV="1">
              <a:off x="2971" y="2795"/>
              <a:ext cx="0" cy="45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84" name="Line 17"/>
            <p:cNvSpPr/>
            <p:nvPr>
              <p:custDataLst>
                <p:tags r:id="rId18"/>
              </p:custDataLst>
            </p:nvPr>
          </p:nvSpPr>
          <p:spPr>
            <a:xfrm flipV="1">
              <a:off x="1655" y="2795"/>
              <a:ext cx="0" cy="45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85" name="Line 18"/>
            <p:cNvSpPr/>
            <p:nvPr>
              <p:custDataLst>
                <p:tags r:id="rId19"/>
              </p:custDataLst>
            </p:nvPr>
          </p:nvSpPr>
          <p:spPr>
            <a:xfrm>
              <a:off x="2064" y="2795"/>
              <a:ext cx="907" cy="0"/>
            </a:xfrm>
            <a:prstGeom prst="line">
              <a:avLst/>
            </a:prstGeom>
            <a:ln w="9525" cap="flat" cmpd="sng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86" name="Text Box 19"/>
            <p:cNvSpPr txBox="1"/>
            <p:nvPr>
              <p:custDataLst>
                <p:tags r:id="rId20"/>
              </p:custDataLst>
            </p:nvPr>
          </p:nvSpPr>
          <p:spPr>
            <a:xfrm>
              <a:off x="1383" y="3249"/>
              <a:ext cx="45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SimSun" panose="02010600030101010101" pitchFamily="2" charset="-122"/>
                  <a:sym typeface="Symbol" panose="05050102010706020507" pitchFamily="18" charset="2"/>
                </a:rPr>
                <a:t>-2</a:t>
              </a:r>
              <a:endPara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  <a:sym typeface="Symbol" panose="05050102010706020507" pitchFamily="18" charset="2"/>
              </a:endParaRPr>
            </a:p>
          </p:txBody>
        </p:sp>
      </p:grpSp>
    </p:spTree>
    <p:custDataLst>
      <p:tags r:id="rId2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第三章：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傅里叶变换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aphicFrame>
        <p:nvGraphicFramePr>
          <p:cNvPr id="32787" name="Object 20"/>
          <p:cNvGraphicFramePr>
            <a:graphicFrameLocks noGrp="1" noChangeAspect="1"/>
          </p:cNvGraphicFramePr>
          <p:nvPr>
            <p:ph sz="half" idx="1"/>
            <p:custDataLst>
              <p:tags r:id="rId1"/>
            </p:custDataLst>
          </p:nvPr>
        </p:nvGraphicFramePr>
        <p:xfrm>
          <a:off x="611188" y="1476693"/>
          <a:ext cx="6913562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2" imgW="3149600" imgH="914400" progId="Equation.3">
                  <p:embed/>
                </p:oleObj>
              </mc:Choice>
              <mc:Fallback>
                <p:oleObj name="" r:id="rId2" imgW="3149600" imgH="9144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188" y="1476693"/>
                        <a:ext cx="6913562" cy="20066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769" name="Group 2"/>
          <p:cNvGrpSpPr/>
          <p:nvPr/>
        </p:nvGrpSpPr>
        <p:grpSpPr>
          <a:xfrm>
            <a:off x="5853430" y="2082165"/>
            <a:ext cx="5618163" cy="2320925"/>
            <a:chOff x="793" y="2115"/>
            <a:chExt cx="3539" cy="1462"/>
          </a:xfrm>
        </p:grpSpPr>
        <p:sp>
          <p:nvSpPr>
            <p:cNvPr id="32770" name="Line 3"/>
            <p:cNvSpPr/>
            <p:nvPr>
              <p:custDataLst>
                <p:tags r:id="rId4"/>
              </p:custDataLst>
            </p:nvPr>
          </p:nvSpPr>
          <p:spPr>
            <a:xfrm>
              <a:off x="1202" y="3249"/>
              <a:ext cx="2903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71" name="Line 4"/>
            <p:cNvSpPr/>
            <p:nvPr>
              <p:custDataLst>
                <p:tags r:id="rId5"/>
              </p:custDataLst>
            </p:nvPr>
          </p:nvSpPr>
          <p:spPr>
            <a:xfrm flipV="1">
              <a:off x="2517" y="2387"/>
              <a:ext cx="12" cy="119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72" name="Line 5"/>
            <p:cNvSpPr/>
            <p:nvPr>
              <p:custDataLst>
                <p:tags r:id="rId6"/>
              </p:custDataLst>
            </p:nvPr>
          </p:nvSpPr>
          <p:spPr>
            <a:xfrm flipV="1">
              <a:off x="3470" y="2795"/>
              <a:ext cx="0" cy="45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73" name="Line 6"/>
            <p:cNvSpPr/>
            <p:nvPr>
              <p:custDataLst>
                <p:tags r:id="rId7"/>
              </p:custDataLst>
            </p:nvPr>
          </p:nvSpPr>
          <p:spPr>
            <a:xfrm flipV="1">
              <a:off x="3470" y="2795"/>
              <a:ext cx="862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74" name="Line 7"/>
            <p:cNvSpPr/>
            <p:nvPr>
              <p:custDataLst>
                <p:tags r:id="rId8"/>
              </p:custDataLst>
            </p:nvPr>
          </p:nvSpPr>
          <p:spPr>
            <a:xfrm flipV="1">
              <a:off x="2064" y="2795"/>
              <a:ext cx="0" cy="45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75" name="Line 8"/>
            <p:cNvSpPr/>
            <p:nvPr>
              <p:custDataLst>
                <p:tags r:id="rId9"/>
              </p:custDataLst>
            </p:nvPr>
          </p:nvSpPr>
          <p:spPr>
            <a:xfrm flipV="1">
              <a:off x="793" y="2795"/>
              <a:ext cx="862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76" name="Text Box 9"/>
            <p:cNvSpPr txBox="1"/>
            <p:nvPr>
              <p:custDataLst>
                <p:tags r:id="rId10"/>
              </p:custDataLst>
            </p:nvPr>
          </p:nvSpPr>
          <p:spPr>
            <a:xfrm>
              <a:off x="1882" y="3249"/>
              <a:ext cx="45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SimSun" panose="02010600030101010101" pitchFamily="2" charset="-122"/>
                  <a:sym typeface="Symbol" panose="05050102010706020507" pitchFamily="18" charset="2"/>
                </a:rPr>
                <a:t>-</a:t>
              </a:r>
              <a:endPara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2777" name="Text Box 10"/>
            <p:cNvSpPr txBox="1"/>
            <p:nvPr>
              <p:custDataLst>
                <p:tags r:id="rId11"/>
              </p:custDataLst>
            </p:nvPr>
          </p:nvSpPr>
          <p:spPr>
            <a:xfrm>
              <a:off x="2835" y="3249"/>
              <a:ext cx="31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SimSun" panose="02010600030101010101" pitchFamily="2" charset="-122"/>
                  <a:sym typeface="Symbol" panose="05050102010706020507" pitchFamily="18" charset="2"/>
                </a:rPr>
                <a:t></a:t>
              </a:r>
              <a:endPara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2778" name="Text Box 11"/>
            <p:cNvSpPr txBox="1"/>
            <p:nvPr>
              <p:custDataLst>
                <p:tags r:id="rId12"/>
              </p:custDataLst>
            </p:nvPr>
          </p:nvSpPr>
          <p:spPr>
            <a:xfrm>
              <a:off x="2336" y="2523"/>
              <a:ext cx="31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SimSun" panose="02010600030101010101" pitchFamily="2" charset="-122"/>
                  <a:sym typeface="Symbol" panose="05050102010706020507" pitchFamily="18" charset="2"/>
                </a:rPr>
                <a:t>1</a:t>
              </a:r>
              <a:endPara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2779" name="Text Box 12"/>
            <p:cNvSpPr txBox="1"/>
            <p:nvPr>
              <p:custDataLst>
                <p:tags r:id="rId13"/>
              </p:custDataLst>
            </p:nvPr>
          </p:nvSpPr>
          <p:spPr>
            <a:xfrm>
              <a:off x="2562" y="2115"/>
              <a:ext cx="6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SimSun" panose="02010600030101010101" pitchFamily="2" charset="-122"/>
                  <a:sym typeface="Symbol" panose="05050102010706020507" pitchFamily="18" charset="2"/>
                </a:rPr>
                <a:t>H(j)</a:t>
              </a:r>
              <a:endPara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2780" name="Text Box 13"/>
            <p:cNvSpPr txBox="1"/>
            <p:nvPr>
              <p:custDataLst>
                <p:tags r:id="rId14"/>
              </p:custDataLst>
            </p:nvPr>
          </p:nvSpPr>
          <p:spPr>
            <a:xfrm>
              <a:off x="3923" y="3203"/>
              <a:ext cx="31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SimSun" panose="02010600030101010101" pitchFamily="2" charset="-122"/>
                  <a:sym typeface="Symbol" panose="05050102010706020507" pitchFamily="18" charset="2"/>
                </a:rPr>
                <a:t></a:t>
              </a:r>
              <a:endPara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2781" name="Text Box 14"/>
            <p:cNvSpPr txBox="1"/>
            <p:nvPr>
              <p:custDataLst>
                <p:tags r:id="rId15"/>
              </p:custDataLst>
            </p:nvPr>
          </p:nvSpPr>
          <p:spPr>
            <a:xfrm>
              <a:off x="2336" y="3203"/>
              <a:ext cx="31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SimSun" panose="02010600030101010101" pitchFamily="2" charset="-122"/>
                  <a:sym typeface="Symbol" panose="05050102010706020507" pitchFamily="18" charset="2"/>
                </a:rPr>
                <a:t>0</a:t>
              </a:r>
              <a:endPara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2782" name="Text Box 15"/>
            <p:cNvSpPr txBox="1"/>
            <p:nvPr>
              <p:custDataLst>
                <p:tags r:id="rId16"/>
              </p:custDataLst>
            </p:nvPr>
          </p:nvSpPr>
          <p:spPr>
            <a:xfrm>
              <a:off x="3334" y="3249"/>
              <a:ext cx="31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SimSun" panose="02010600030101010101" pitchFamily="2" charset="-122"/>
                  <a:sym typeface="Symbol" panose="05050102010706020507" pitchFamily="18" charset="2"/>
                </a:rPr>
                <a:t>2</a:t>
              </a:r>
              <a:endPara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2783" name="Line 16"/>
            <p:cNvSpPr/>
            <p:nvPr>
              <p:custDataLst>
                <p:tags r:id="rId17"/>
              </p:custDataLst>
            </p:nvPr>
          </p:nvSpPr>
          <p:spPr>
            <a:xfrm flipV="1">
              <a:off x="2971" y="2795"/>
              <a:ext cx="0" cy="45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84" name="Line 17"/>
            <p:cNvSpPr/>
            <p:nvPr>
              <p:custDataLst>
                <p:tags r:id="rId18"/>
              </p:custDataLst>
            </p:nvPr>
          </p:nvSpPr>
          <p:spPr>
            <a:xfrm flipV="1">
              <a:off x="1655" y="2795"/>
              <a:ext cx="0" cy="45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85" name="Line 18"/>
            <p:cNvSpPr/>
            <p:nvPr>
              <p:custDataLst>
                <p:tags r:id="rId19"/>
              </p:custDataLst>
            </p:nvPr>
          </p:nvSpPr>
          <p:spPr>
            <a:xfrm>
              <a:off x="2064" y="2795"/>
              <a:ext cx="907" cy="0"/>
            </a:xfrm>
            <a:prstGeom prst="line">
              <a:avLst/>
            </a:prstGeom>
            <a:ln w="9525" cap="flat" cmpd="sng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86" name="Text Box 19"/>
            <p:cNvSpPr txBox="1"/>
            <p:nvPr>
              <p:custDataLst>
                <p:tags r:id="rId20"/>
              </p:custDataLst>
            </p:nvPr>
          </p:nvSpPr>
          <p:spPr>
            <a:xfrm>
              <a:off x="1383" y="3249"/>
              <a:ext cx="45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SimSun" panose="02010600030101010101" pitchFamily="2" charset="-122"/>
                  <a:sym typeface="Symbol" panose="05050102010706020507" pitchFamily="18" charset="2"/>
                </a:rPr>
                <a:t>-2</a:t>
              </a:r>
              <a:endPara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pic>
        <p:nvPicPr>
          <p:cNvPr id="118" name="图片 117"/>
          <p:cNvPicPr/>
          <p:nvPr/>
        </p:nvPicPr>
        <p:blipFill>
          <a:blip r:embed="rId21"/>
          <a:stretch>
            <a:fillRect/>
          </a:stretch>
        </p:blipFill>
        <p:spPr>
          <a:xfrm>
            <a:off x="269240" y="4491990"/>
            <a:ext cx="6615430" cy="166624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第三章：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傅里叶变换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0575" y="12452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配套练习</a:t>
            </a:r>
            <a:endParaRPr lang="zh-CN" altLang="en-US">
              <a:solidFill>
                <a:srgbClr val="0070C0"/>
              </a:solidFill>
            </a:endParaRPr>
          </a:p>
        </p:txBody>
      </p:sp>
      <p:graphicFrame>
        <p:nvGraphicFramePr>
          <p:cNvPr id="24579" name="Object 2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84530" y="1613535"/>
          <a:ext cx="4443095" cy="2510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2" imgW="3124200" imgH="1765300" progId="Equation.DSMT4">
                  <p:embed/>
                </p:oleObj>
              </mc:Choice>
              <mc:Fallback>
                <p:oleObj name="" r:id="rId2" imgW="3124200" imgH="1765300" progId="Equation.DSMT4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4530" y="1613535"/>
                        <a:ext cx="4443095" cy="25107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84530" y="4173220"/>
            <a:ext cx="3996690" cy="2536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894955" y="264795"/>
            <a:ext cx="3326130" cy="2199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894955" y="2561590"/>
            <a:ext cx="3214370" cy="17354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894955" y="4394200"/>
            <a:ext cx="3213735" cy="2185035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5" idx="3"/>
            <a:endCxn id="6" idx="1"/>
          </p:cNvCxnSpPr>
          <p:nvPr/>
        </p:nvCxnSpPr>
        <p:spPr>
          <a:xfrm flipV="1">
            <a:off x="4681220" y="1364615"/>
            <a:ext cx="3213735" cy="40773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7" idx="1"/>
          </p:cNvCxnSpPr>
          <p:nvPr/>
        </p:nvCxnSpPr>
        <p:spPr>
          <a:xfrm flipV="1">
            <a:off x="4685665" y="3429635"/>
            <a:ext cx="3209290" cy="2001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3"/>
            <a:endCxn id="8" idx="1"/>
          </p:cNvCxnSpPr>
          <p:nvPr/>
        </p:nvCxnSpPr>
        <p:spPr>
          <a:xfrm>
            <a:off x="4681220" y="5441950"/>
            <a:ext cx="3213735" cy="45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5310505" y="1532890"/>
          <a:ext cx="1812925" cy="318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2" imgW="1155700" imgH="203200" progId="Equation.3">
                  <p:embed/>
                </p:oleObj>
              </mc:Choice>
              <mc:Fallback>
                <p:oleObj name="" r:id="rId12" imgW="1155700" imgH="203200" progId="Equation.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10505" y="1532890"/>
                        <a:ext cx="1812925" cy="31877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接箭头连接符 12"/>
          <p:cNvCxnSpPr/>
          <p:nvPr/>
        </p:nvCxnSpPr>
        <p:spPr>
          <a:xfrm flipV="1">
            <a:off x="4160520" y="1684655"/>
            <a:ext cx="1127760" cy="13601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第四章：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傅里叶变换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7580" y="15487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基本概念</a:t>
            </a:r>
            <a:endParaRPr lang="zh-CN" altLang="en-US">
              <a:solidFill>
                <a:srgbClr val="FF0000"/>
              </a:solidFill>
            </a:endParaRP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75970" y="2129155"/>
          <a:ext cx="3803015" cy="1263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2" imgW="2959100" imgH="927100" progId="Equation.3">
                  <p:embed/>
                </p:oleObj>
              </mc:Choice>
              <mc:Fallback>
                <p:oleObj name="" r:id="rId2" imgW="2959100" imgH="927100" progId="Equation.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75970" y="2129155"/>
                        <a:ext cx="3803015" cy="12630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694805" y="831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性质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19" name="图片 118"/>
          <p:cNvPicPr/>
          <p:nvPr/>
        </p:nvPicPr>
        <p:blipFill>
          <a:blip r:embed="rId4"/>
          <a:stretch>
            <a:fillRect/>
          </a:stretch>
        </p:blipFill>
        <p:spPr>
          <a:xfrm>
            <a:off x="6694805" y="536575"/>
            <a:ext cx="4587875" cy="45154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0" name="图片 119"/>
          <p:cNvPicPr/>
          <p:nvPr/>
        </p:nvPicPr>
        <p:blipFill>
          <a:blip r:embed="rId5"/>
          <a:stretch>
            <a:fillRect/>
          </a:stretch>
        </p:blipFill>
        <p:spPr>
          <a:xfrm>
            <a:off x="6694805" y="4989830"/>
            <a:ext cx="4587875" cy="17418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第四章：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傅里叶变换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121" name="图片 12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7100" y="1636395"/>
            <a:ext cx="5322570" cy="5017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927100" y="12274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系统分析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部分分式展开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第四章：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傅里叶变换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123" name="图片 122"/>
          <p:cNvPicPr/>
          <p:nvPr/>
        </p:nvPicPr>
        <p:blipFill>
          <a:blip r:embed="rId1"/>
          <a:stretch>
            <a:fillRect/>
          </a:stretch>
        </p:blipFill>
        <p:spPr>
          <a:xfrm>
            <a:off x="5909310" y="420370"/>
            <a:ext cx="5226050" cy="61715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15340" y="12147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特殊</a:t>
            </a:r>
            <a:r>
              <a:rPr lang="en-US" altLang="zh-CN">
                <a:solidFill>
                  <a:srgbClr val="FF0000"/>
                </a:solidFill>
              </a:rPr>
              <a:t>X</a:t>
            </a:r>
            <a:r>
              <a:rPr lang="zh-CN" altLang="en-US">
                <a:solidFill>
                  <a:srgbClr val="FF0000"/>
                </a:solidFill>
              </a:rPr>
              <a:t>（</a:t>
            </a:r>
            <a:r>
              <a:rPr lang="en-US" altLang="zh-CN">
                <a:solidFill>
                  <a:srgbClr val="FF0000"/>
                </a:solidFill>
              </a:rPr>
              <a:t>jw)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122" name="图片 12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5340" y="1870710"/>
            <a:ext cx="4911090" cy="344741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第四章：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傅里叶变换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3935" y="1727200"/>
            <a:ext cx="8700135" cy="25139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03935" y="13589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19-20</a:t>
            </a:r>
            <a:r>
              <a:rPr lang="zh-CN" altLang="en-US"/>
              <a:t>考题（</a:t>
            </a:r>
            <a:r>
              <a:rPr lang="en-US" altLang="zh-CN"/>
              <a:t>12</a:t>
            </a:r>
            <a:r>
              <a:rPr lang="zh-CN" altLang="en-US"/>
              <a:t>分）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第四章：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傅里叶变换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20790" y="212090"/>
            <a:ext cx="5647690" cy="1631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03935" y="13589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19-20</a:t>
            </a:r>
            <a:r>
              <a:rPr lang="zh-CN" altLang="en-US"/>
              <a:t>考题（</a:t>
            </a:r>
            <a:r>
              <a:rPr lang="en-US" altLang="zh-CN"/>
              <a:t>12</a:t>
            </a:r>
            <a:r>
              <a:rPr lang="zh-CN" altLang="en-US"/>
              <a:t>分）</a:t>
            </a:r>
            <a:endParaRPr lang="zh-CN" altLang="en-US"/>
          </a:p>
        </p:txBody>
      </p:sp>
      <p:pic>
        <p:nvPicPr>
          <p:cNvPr id="124" name="图片 123"/>
          <p:cNvPicPr/>
          <p:nvPr/>
        </p:nvPicPr>
        <p:blipFill>
          <a:blip r:embed="rId3"/>
          <a:stretch>
            <a:fillRect/>
          </a:stretch>
        </p:blipFill>
        <p:spPr>
          <a:xfrm>
            <a:off x="781685" y="2047240"/>
            <a:ext cx="7206615" cy="41243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第四章：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傅里叶变换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aphicFrame>
        <p:nvGraphicFramePr>
          <p:cNvPr id="43010" name="Object 2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</p:nvPr>
        </p:nvGraphicFramePr>
        <p:xfrm>
          <a:off x="730250" y="1196975"/>
          <a:ext cx="5898515" cy="3369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2" imgW="50692050" imgH="28965525" progId="Equation.DSMT4">
                  <p:embed/>
                </p:oleObj>
              </mc:Choice>
              <mc:Fallback>
                <p:oleObj name="" r:id="rId2" imgW="50692050" imgH="28965525" progId="Equation.DSMT4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>
                      <a:xfrm>
                        <a:off x="730250" y="1196975"/>
                        <a:ext cx="5898515" cy="336994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考试时间：两小时</a:t>
            </a:r>
            <a:endParaRPr lang="zh-CN" altLang="en-US"/>
          </a:p>
          <a:p>
            <a:r>
              <a:rPr lang="zh-CN" altLang="en-US"/>
              <a:t>考试范围：</a:t>
            </a:r>
            <a:r>
              <a:rPr lang="en-US" altLang="zh-CN"/>
              <a:t>1-10</a:t>
            </a:r>
            <a:r>
              <a:t>章</a:t>
            </a:r>
          </a:p>
          <a:p>
            <a:r>
              <a:t>考试题型分析</a:t>
            </a:r>
            <a:r>
              <a:rPr lang="en-US" altLang="zh-CN"/>
              <a:t>  </a:t>
            </a:r>
            <a:r>
              <a:t>七</a:t>
            </a:r>
            <a:r>
              <a:t>个大题</a:t>
            </a:r>
          </a:p>
          <a:p>
            <a:pPr marL="0" indent="0">
              <a:buNone/>
            </a:pPr>
            <a:r>
              <a:rPr lang="en-US" altLang="zh-CN"/>
              <a:t>                    </a:t>
            </a:r>
            <a:r>
              <a:rPr lang="en-US" altLang="zh-CN" b="1"/>
              <a:t>1·</a:t>
            </a:r>
            <a:r>
              <a:rPr lang="en-US" altLang="zh-CN"/>
              <a:t> </a:t>
            </a:r>
            <a:r>
              <a:t>第一章</a:t>
            </a:r>
            <a:r>
              <a:rPr lang="en-US" altLang="zh-CN"/>
              <a:t>  </a:t>
            </a:r>
            <a:r>
              <a:t>（</a:t>
            </a:r>
            <a:r>
              <a:rPr lang="en-US" altLang="zh-CN"/>
              <a:t>12</a:t>
            </a:r>
            <a:r>
              <a:t>分）</a:t>
            </a:r>
          </a:p>
          <a:p>
            <a:pPr marL="0" indent="0">
              <a:buNone/>
            </a:pPr>
            <a:r>
              <a:rPr lang="en-US" altLang="zh-CN"/>
              <a:t>                    </a:t>
            </a:r>
            <a:r>
              <a:rPr lang="en-US" altLang="zh-CN" b="1"/>
              <a:t>2·</a:t>
            </a:r>
            <a:r>
              <a:rPr lang="en-US" altLang="zh-CN"/>
              <a:t> </a:t>
            </a:r>
            <a:r>
              <a:t>第二章</a:t>
            </a:r>
            <a:r>
              <a:rPr lang="en-US" altLang="zh-CN"/>
              <a:t>    </a:t>
            </a:r>
            <a:r>
              <a:t>（</a:t>
            </a:r>
            <a:r>
              <a:rPr lang="en-US" altLang="zh-CN"/>
              <a:t>12</a:t>
            </a:r>
            <a:r>
              <a:t>分）</a:t>
            </a:r>
          </a:p>
          <a:p>
            <a:pPr marL="0" indent="0">
              <a:buNone/>
            </a:pPr>
            <a:r>
              <a:rPr lang="en-US" altLang="zh-CN"/>
              <a:t>                    </a:t>
            </a:r>
            <a:r>
              <a:rPr lang="en-US" altLang="zh-CN" b="1"/>
              <a:t>3·</a:t>
            </a:r>
            <a:r>
              <a:rPr lang="en-US" altLang="zh-CN"/>
              <a:t> </a:t>
            </a:r>
            <a:r>
              <a:t>第三章，第四章（只考连续，不考离散）（</a:t>
            </a:r>
            <a:r>
              <a:rPr lang="en-US" altLang="zh-CN"/>
              <a:t>16</a:t>
            </a:r>
            <a:r>
              <a:t>分）</a:t>
            </a:r>
          </a:p>
          <a:p>
            <a:pPr marL="0" indent="0">
              <a:buNone/>
            </a:pPr>
            <a:r>
              <a:rPr lang="en-US" altLang="zh-CN"/>
              <a:t>                    </a:t>
            </a:r>
            <a:r>
              <a:rPr lang="en-US" altLang="zh-CN" b="1"/>
              <a:t>4·</a:t>
            </a:r>
            <a:r>
              <a:rPr lang="en-US" altLang="zh-CN"/>
              <a:t> </a:t>
            </a:r>
            <a:r>
              <a:t>第三章，第四章</a:t>
            </a:r>
            <a:r>
              <a:rPr>
                <a:sym typeface="+mn-ea"/>
              </a:rPr>
              <a:t>（只考连续，不考离散）</a:t>
            </a:r>
            <a:r>
              <a:rPr lang="en-US" altLang="zh-CN">
                <a:sym typeface="+mn-ea"/>
              </a:rPr>
              <a:t> </a:t>
            </a:r>
            <a:r>
              <a:rPr>
                <a:sym typeface="+mn-ea"/>
              </a:rPr>
              <a:t>（</a:t>
            </a:r>
            <a:r>
              <a:rPr lang="en-US" altLang="zh-CN">
                <a:sym typeface="+mn-ea"/>
              </a:rPr>
              <a:t>16</a:t>
            </a:r>
            <a:r>
              <a:rPr>
                <a:sym typeface="+mn-ea"/>
              </a:rPr>
              <a:t>分）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 altLang="zh-CN"/>
              <a:t>                    </a:t>
            </a:r>
            <a:r>
              <a:rPr lang="en-US" altLang="zh-CN" b="1"/>
              <a:t>5·</a:t>
            </a:r>
            <a:r>
              <a:rPr lang="en-US" altLang="zh-CN"/>
              <a:t> </a:t>
            </a:r>
            <a:r>
              <a:t>第</a:t>
            </a:r>
            <a:r>
              <a:rPr lang="en-US" altLang="zh-CN"/>
              <a:t>5-8</a:t>
            </a:r>
            <a:r>
              <a:t>章</a:t>
            </a:r>
            <a:r>
              <a:rPr lang="en-US" altLang="zh-CN"/>
              <a:t>      </a:t>
            </a:r>
            <a:r>
              <a:t>（</a:t>
            </a:r>
            <a:r>
              <a:rPr lang="en-US" altLang="zh-CN"/>
              <a:t>12</a:t>
            </a:r>
            <a:r>
              <a:t>分）</a:t>
            </a:r>
          </a:p>
          <a:p>
            <a:pPr marL="0" indent="0">
              <a:buNone/>
            </a:pPr>
            <a:r>
              <a:rPr lang="en-US" altLang="zh-CN"/>
              <a:t>                    </a:t>
            </a:r>
            <a:r>
              <a:rPr lang="en-US" altLang="zh-CN" b="1"/>
              <a:t>6·</a:t>
            </a:r>
            <a:r>
              <a:rPr lang="en-US" altLang="zh-CN"/>
              <a:t> </a:t>
            </a:r>
            <a:r>
              <a:t>第九章</a:t>
            </a:r>
            <a:r>
              <a:rPr lang="en-US" altLang="zh-CN"/>
              <a:t>        </a:t>
            </a:r>
            <a:r>
              <a:t>（</a:t>
            </a:r>
            <a:r>
              <a:rPr lang="en-US" altLang="zh-CN"/>
              <a:t>16</a:t>
            </a:r>
            <a:r>
              <a:t>分）</a:t>
            </a:r>
          </a:p>
          <a:p>
            <a:pPr marL="0" indent="0">
              <a:buNone/>
            </a:pPr>
            <a:r>
              <a:rPr lang="en-US" altLang="zh-CN"/>
              <a:t>                    </a:t>
            </a:r>
            <a:r>
              <a:rPr lang="en-US" altLang="zh-CN" b="1"/>
              <a:t>7·</a:t>
            </a:r>
            <a:r>
              <a:rPr lang="en-US" altLang="zh-CN"/>
              <a:t> </a:t>
            </a:r>
            <a:r>
              <a:t>第十章</a:t>
            </a:r>
            <a:r>
              <a:rPr lang="en-US" altLang="zh-CN"/>
              <a:t>        </a:t>
            </a:r>
            <a:r>
              <a:t>（</a:t>
            </a:r>
            <a:r>
              <a:rPr lang="en-US" altLang="zh-CN"/>
              <a:t>16</a:t>
            </a:r>
            <a:r>
              <a:t>分）</a:t>
            </a:r>
          </a:p>
          <a:p>
            <a:pPr marL="0" indent="0">
              <a:buNone/>
            </a:pPr>
            <a:r>
              <a:rPr lang="en-US" altLang="zh-CN"/>
              <a:t>                   </a:t>
            </a:r>
            <a:r>
              <a:t>通过</a:t>
            </a:r>
            <a:r>
              <a:t>的关键是学会</a:t>
            </a:r>
            <a:r>
              <a:rPr>
                <a:solidFill>
                  <a:srgbClr val="FF0000"/>
                </a:solidFill>
              </a:rPr>
              <a:t>傅里叶变换</a:t>
            </a:r>
            <a:endParaRPr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第四章：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傅里叶变换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aphicFrame>
        <p:nvGraphicFramePr>
          <p:cNvPr id="43010" name="Object 2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</p:nvPr>
        </p:nvGraphicFramePr>
        <p:xfrm>
          <a:off x="730250" y="1196975"/>
          <a:ext cx="5898515" cy="3369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2" imgW="50692050" imgH="28965525" progId="Equation.DSMT4">
                  <p:embed/>
                </p:oleObj>
              </mc:Choice>
              <mc:Fallback>
                <p:oleObj name="" r:id="rId2" imgW="50692050" imgH="28965525" progId="Equation.DSMT4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>
                      <a:xfrm>
                        <a:off x="730250" y="1196975"/>
                        <a:ext cx="5898515" cy="336994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6" name="图片 125"/>
          <p:cNvPicPr/>
          <p:nvPr/>
        </p:nvPicPr>
        <p:blipFill>
          <a:blip r:embed="rId4"/>
          <a:stretch>
            <a:fillRect/>
          </a:stretch>
        </p:blipFill>
        <p:spPr>
          <a:xfrm>
            <a:off x="6453505" y="1484630"/>
            <a:ext cx="5534025" cy="376428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第四章：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傅里叶变换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4400" y="1628775"/>
            <a:ext cx="7488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配套练习：见文件《信号与系统第四章大题狂做二十道》</a:t>
            </a:r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8225" y="23958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学习第四章，需要多加练习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9240" y="264795"/>
            <a:ext cx="7040880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第五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-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八章：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抽样信号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127" name="图片 126"/>
          <p:cNvPicPr/>
          <p:nvPr/>
        </p:nvPicPr>
        <p:blipFill>
          <a:blip r:embed="rId1"/>
          <a:stretch>
            <a:fillRect/>
          </a:stretch>
        </p:blipFill>
        <p:spPr>
          <a:xfrm>
            <a:off x="873125" y="1278890"/>
            <a:ext cx="7451725" cy="24936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9240" y="264795"/>
            <a:ext cx="7040880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第五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-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八章：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消消乐型题目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aphicFrame>
        <p:nvGraphicFramePr>
          <p:cNvPr id="35842" name="Object 2"/>
          <p:cNvGraphicFramePr>
            <a:graphicFrameLocks noGrp="1" noChangeAspect="1"/>
          </p:cNvGraphicFramePr>
          <p:nvPr>
            <p:custDataLst>
              <p:tags r:id="rId1"/>
            </p:custDataLst>
          </p:nvPr>
        </p:nvGraphicFramePr>
        <p:xfrm>
          <a:off x="535305" y="1008380"/>
          <a:ext cx="6710045" cy="1804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2" imgW="3352800" imgH="901700" progId="Equation.3">
                  <p:embed/>
                </p:oleObj>
              </mc:Choice>
              <mc:Fallback>
                <p:oleObj name="" r:id="rId2" imgW="3352800" imgH="901700" progId="Equation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>
                      <a:xfrm>
                        <a:off x="535305" y="1008380"/>
                        <a:ext cx="6710045" cy="180467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843" name="Group 34"/>
          <p:cNvGrpSpPr/>
          <p:nvPr/>
        </p:nvGrpSpPr>
        <p:grpSpPr>
          <a:xfrm>
            <a:off x="610235" y="2981325"/>
            <a:ext cx="5407660" cy="1100530"/>
            <a:chOff x="567" y="2115"/>
            <a:chExt cx="3539" cy="818"/>
          </a:xfrm>
        </p:grpSpPr>
        <p:sp>
          <p:nvSpPr>
            <p:cNvPr id="35856" name="Text Box 5"/>
            <p:cNvSpPr txBox="1"/>
            <p:nvPr>
              <p:custDataLst>
                <p:tags r:id="rId4"/>
              </p:custDataLst>
            </p:nvPr>
          </p:nvSpPr>
          <p:spPr>
            <a:xfrm>
              <a:off x="567" y="2116"/>
              <a:ext cx="304" cy="27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x(t)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5857" name="Line 6"/>
            <p:cNvSpPr/>
            <p:nvPr>
              <p:custDataLst>
                <p:tags r:id="rId5"/>
              </p:custDataLst>
            </p:nvPr>
          </p:nvSpPr>
          <p:spPr>
            <a:xfrm>
              <a:off x="1338" y="2387"/>
              <a:ext cx="54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35858" name="Text Box 7"/>
            <p:cNvSpPr txBox="1"/>
            <p:nvPr>
              <p:custDataLst>
                <p:tags r:id="rId6"/>
              </p:custDataLst>
            </p:nvPr>
          </p:nvSpPr>
          <p:spPr>
            <a:xfrm>
              <a:off x="3652" y="2160"/>
              <a:ext cx="405" cy="27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v</a:t>
              </a:r>
              <a:r>
                <a:rPr lang="en-US" altLang="zh-CN" sz="2400" b="1" baseline="-250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400" b="1" dirty="0"/>
                <a:t>(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400" b="1" dirty="0"/>
                <a:t>)</a:t>
              </a:r>
              <a:endParaRPr lang="en-US" altLang="zh-CN" sz="2400" b="1" dirty="0"/>
            </a:p>
          </p:txBody>
        </p:sp>
        <p:sp>
          <p:nvSpPr>
            <p:cNvPr id="35859" name="Line 8"/>
            <p:cNvSpPr/>
            <p:nvPr>
              <p:custDataLst>
                <p:tags r:id="rId7"/>
              </p:custDataLst>
            </p:nvPr>
          </p:nvSpPr>
          <p:spPr>
            <a:xfrm>
              <a:off x="567" y="2387"/>
              <a:ext cx="49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5860" name="Rectangle 9"/>
            <p:cNvSpPr/>
            <p:nvPr>
              <p:custDataLst>
                <p:tags r:id="rId8"/>
              </p:custDataLst>
            </p:nvPr>
          </p:nvSpPr>
          <p:spPr>
            <a:xfrm>
              <a:off x="2699" y="2160"/>
              <a:ext cx="590" cy="36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H</a:t>
              </a:r>
              <a:r>
                <a:rPr lang="en-US" altLang="zh-CN" sz="2400" b="1" baseline="-25000" dirty="0"/>
                <a:t> </a:t>
              </a:r>
              <a:r>
                <a:rPr lang="en-US" altLang="zh-CN" sz="2400" b="1" dirty="0"/>
                <a:t>(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j</a:t>
              </a: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sz="2400" b="1" dirty="0"/>
                <a:t>)</a:t>
              </a:r>
              <a:endParaRPr lang="en-US" altLang="zh-CN" sz="2400" b="1" dirty="0"/>
            </a:p>
          </p:txBody>
        </p:sp>
        <p:sp>
          <p:nvSpPr>
            <p:cNvPr id="35861" name="Oval 10"/>
            <p:cNvSpPr/>
            <p:nvPr>
              <p:custDataLst>
                <p:tags r:id="rId9"/>
              </p:custDataLst>
            </p:nvPr>
          </p:nvSpPr>
          <p:spPr>
            <a:xfrm>
              <a:off x="1883" y="2251"/>
              <a:ext cx="272" cy="227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dirty="0"/>
                <a:t>X</a:t>
              </a:r>
              <a:endParaRPr lang="en-US" altLang="zh-CN" sz="1800" dirty="0"/>
            </a:p>
          </p:txBody>
        </p:sp>
        <p:sp>
          <p:nvSpPr>
            <p:cNvPr id="35862" name="Line 11"/>
            <p:cNvSpPr/>
            <p:nvPr>
              <p:custDataLst>
                <p:tags r:id="rId10"/>
              </p:custDataLst>
            </p:nvPr>
          </p:nvSpPr>
          <p:spPr>
            <a:xfrm>
              <a:off x="3289" y="2387"/>
              <a:ext cx="81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5863" name="Text Box 12"/>
            <p:cNvSpPr txBox="1"/>
            <p:nvPr>
              <p:custDataLst>
                <p:tags r:id="rId11"/>
              </p:custDataLst>
            </p:nvPr>
          </p:nvSpPr>
          <p:spPr>
            <a:xfrm>
              <a:off x="1384" y="2115"/>
              <a:ext cx="409" cy="27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z</a:t>
              </a:r>
              <a:r>
                <a:rPr lang="en-US" altLang="zh-CN" sz="2400" b="1" baseline="-250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(t)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5864" name="Text Box 13"/>
            <p:cNvSpPr txBox="1"/>
            <p:nvPr>
              <p:custDataLst>
                <p:tags r:id="rId12"/>
              </p:custDataLst>
            </p:nvPr>
          </p:nvSpPr>
          <p:spPr>
            <a:xfrm>
              <a:off x="2109" y="2614"/>
              <a:ext cx="304" cy="27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p(t)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5865" name="Line 14"/>
            <p:cNvSpPr/>
            <p:nvPr>
              <p:custDataLst>
                <p:tags r:id="rId13"/>
              </p:custDataLst>
            </p:nvPr>
          </p:nvSpPr>
          <p:spPr>
            <a:xfrm flipV="1">
              <a:off x="2019" y="2478"/>
              <a:ext cx="0" cy="45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5866" name="Line 15"/>
            <p:cNvSpPr/>
            <p:nvPr>
              <p:custDataLst>
                <p:tags r:id="rId14"/>
              </p:custDataLst>
            </p:nvPr>
          </p:nvSpPr>
          <p:spPr>
            <a:xfrm>
              <a:off x="2155" y="2387"/>
              <a:ext cx="54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5867" name="Oval 16"/>
            <p:cNvSpPr/>
            <p:nvPr>
              <p:custDataLst>
                <p:tags r:id="rId15"/>
              </p:custDataLst>
            </p:nvPr>
          </p:nvSpPr>
          <p:spPr>
            <a:xfrm>
              <a:off x="1066" y="2251"/>
              <a:ext cx="272" cy="227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dirty="0"/>
                <a:t>X</a:t>
              </a:r>
              <a:endParaRPr lang="en-US" altLang="zh-CN" sz="1800" dirty="0"/>
            </a:p>
          </p:txBody>
        </p:sp>
        <p:sp>
          <p:nvSpPr>
            <p:cNvPr id="35868" name="Text Box 17"/>
            <p:cNvSpPr txBox="1"/>
            <p:nvPr>
              <p:custDataLst>
                <p:tags r:id="rId16"/>
              </p:custDataLst>
            </p:nvPr>
          </p:nvSpPr>
          <p:spPr>
            <a:xfrm>
              <a:off x="2200" y="2115"/>
              <a:ext cx="409" cy="27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y(t)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5869" name="Line 18"/>
            <p:cNvSpPr/>
            <p:nvPr>
              <p:custDataLst>
                <p:tags r:id="rId17"/>
              </p:custDataLst>
            </p:nvPr>
          </p:nvSpPr>
          <p:spPr>
            <a:xfrm flipV="1">
              <a:off x="1202" y="2478"/>
              <a:ext cx="0" cy="45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5870" name="Text Box 19"/>
            <p:cNvSpPr txBox="1"/>
            <p:nvPr>
              <p:custDataLst>
                <p:tags r:id="rId18"/>
              </p:custDataLst>
            </p:nvPr>
          </p:nvSpPr>
          <p:spPr>
            <a:xfrm>
              <a:off x="1248" y="2659"/>
              <a:ext cx="543" cy="27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cos</a:t>
              </a: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t</a:t>
              </a:r>
              <a:endParaRPr lang="en-US" altLang="zh-CN" sz="2400" b="1" baseline="30000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35844" name="Group 36"/>
          <p:cNvGrpSpPr/>
          <p:nvPr/>
        </p:nvGrpSpPr>
        <p:grpSpPr>
          <a:xfrm>
            <a:off x="441960" y="4585335"/>
            <a:ext cx="3089275" cy="2028825"/>
            <a:chOff x="3334" y="2568"/>
            <a:chExt cx="1946" cy="1278"/>
          </a:xfrm>
        </p:grpSpPr>
        <p:sp>
          <p:nvSpPr>
            <p:cNvPr id="35846" name="Line 22"/>
            <p:cNvSpPr/>
            <p:nvPr>
              <p:custDataLst>
                <p:tags r:id="rId19"/>
              </p:custDataLst>
            </p:nvPr>
          </p:nvSpPr>
          <p:spPr>
            <a:xfrm>
              <a:off x="3334" y="3475"/>
              <a:ext cx="176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35847" name="Line 23"/>
            <p:cNvSpPr/>
            <p:nvPr>
              <p:custDataLst>
                <p:tags r:id="rId20"/>
              </p:custDataLst>
            </p:nvPr>
          </p:nvSpPr>
          <p:spPr>
            <a:xfrm flipV="1">
              <a:off x="4377" y="2613"/>
              <a:ext cx="0" cy="123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35848" name="Text Box 24"/>
            <p:cNvSpPr txBox="1"/>
            <p:nvPr>
              <p:custDataLst>
                <p:tags r:id="rId21"/>
              </p:custDataLst>
            </p:nvPr>
          </p:nvSpPr>
          <p:spPr>
            <a:xfrm>
              <a:off x="4422" y="2568"/>
              <a:ext cx="454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1800" dirty="0">
                  <a:latin typeface="Times New Roman" panose="02020603050405020304" pitchFamily="18" charset="0"/>
                </a:rPr>
                <a:t>X(j</a:t>
              </a:r>
              <a:r>
                <a:rPr lang="en-US" altLang="zh-CN" sz="18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sz="1800" dirty="0">
                  <a:latin typeface="Times New Roman" panose="02020603050405020304" pitchFamily="18" charset="0"/>
                </a:rPr>
                <a:t>)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35849" name="Text Box 25"/>
            <p:cNvSpPr txBox="1"/>
            <p:nvPr>
              <p:custDataLst>
                <p:tags r:id="rId22"/>
              </p:custDataLst>
            </p:nvPr>
          </p:nvSpPr>
          <p:spPr>
            <a:xfrm>
              <a:off x="5103" y="3475"/>
              <a:ext cx="177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1800" dirty="0">
                  <a:sym typeface="Symbol" panose="05050102010706020507" pitchFamily="18" charset="2"/>
                </a:rPr>
                <a:t></a:t>
              </a:r>
              <a:endParaRPr lang="en-US" altLang="zh-CN" sz="1800" dirty="0">
                <a:sym typeface="Symbol" panose="05050102010706020507" pitchFamily="18" charset="2"/>
              </a:endParaRPr>
            </a:p>
          </p:txBody>
        </p:sp>
        <p:sp>
          <p:nvSpPr>
            <p:cNvPr id="35850" name="Text Box 26"/>
            <p:cNvSpPr txBox="1"/>
            <p:nvPr>
              <p:custDataLst>
                <p:tags r:id="rId23"/>
              </p:custDataLst>
            </p:nvPr>
          </p:nvSpPr>
          <p:spPr>
            <a:xfrm>
              <a:off x="4245" y="3475"/>
              <a:ext cx="177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1800" dirty="0"/>
                <a:t>0</a:t>
              </a:r>
              <a:endParaRPr lang="en-US" altLang="zh-CN" sz="1800" dirty="0"/>
            </a:p>
          </p:txBody>
        </p:sp>
        <p:sp>
          <p:nvSpPr>
            <p:cNvPr id="35851" name="Text Box 27"/>
            <p:cNvSpPr txBox="1"/>
            <p:nvPr>
              <p:custDataLst>
                <p:tags r:id="rId24"/>
              </p:custDataLst>
            </p:nvPr>
          </p:nvSpPr>
          <p:spPr>
            <a:xfrm>
              <a:off x="4195" y="2886"/>
              <a:ext cx="177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1800" dirty="0">
                  <a:sym typeface="Symbol" panose="05050102010706020507" pitchFamily="18" charset="2"/>
                </a:rPr>
                <a:t>1</a:t>
              </a:r>
              <a:endParaRPr lang="en-US" altLang="zh-CN" sz="1800" dirty="0">
                <a:sym typeface="Symbol" panose="05050102010706020507" pitchFamily="18" charset="2"/>
              </a:endParaRPr>
            </a:p>
          </p:txBody>
        </p:sp>
        <p:sp>
          <p:nvSpPr>
            <p:cNvPr id="35852" name="Line 28"/>
            <p:cNvSpPr/>
            <p:nvPr>
              <p:custDataLst>
                <p:tags r:id="rId25"/>
              </p:custDataLst>
            </p:nvPr>
          </p:nvSpPr>
          <p:spPr>
            <a:xfrm>
              <a:off x="4377" y="3022"/>
              <a:ext cx="499" cy="45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35853" name="Line 31"/>
            <p:cNvSpPr/>
            <p:nvPr>
              <p:custDataLst>
                <p:tags r:id="rId26"/>
              </p:custDataLst>
            </p:nvPr>
          </p:nvSpPr>
          <p:spPr>
            <a:xfrm flipH="1">
              <a:off x="3878" y="3022"/>
              <a:ext cx="499" cy="45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35854" name="Text Box 32"/>
            <p:cNvSpPr txBox="1"/>
            <p:nvPr>
              <p:custDataLst>
                <p:tags r:id="rId27"/>
              </p:custDataLst>
            </p:nvPr>
          </p:nvSpPr>
          <p:spPr>
            <a:xfrm>
              <a:off x="3742" y="3475"/>
              <a:ext cx="273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1800" dirty="0"/>
                <a:t>- </a:t>
              </a:r>
              <a:r>
                <a:rPr lang="en-US" altLang="zh-CN" sz="1800" dirty="0">
                  <a:sym typeface="Symbol" panose="05050102010706020507" pitchFamily="18" charset="2"/>
                </a:rPr>
                <a:t></a:t>
              </a:r>
              <a:r>
                <a:rPr lang="en-US" altLang="zh-CN" sz="1800" baseline="-25000" dirty="0">
                  <a:sym typeface="Symbol" panose="05050102010706020507" pitchFamily="18" charset="2"/>
                </a:rPr>
                <a:t>M</a:t>
              </a:r>
              <a:endParaRPr lang="en-US" altLang="zh-CN" sz="1800" baseline="-25000" dirty="0">
                <a:sym typeface="Symbol" panose="05050102010706020507" pitchFamily="18" charset="2"/>
              </a:endParaRPr>
            </a:p>
          </p:txBody>
        </p:sp>
        <p:sp>
          <p:nvSpPr>
            <p:cNvPr id="35855" name="Text Box 35"/>
            <p:cNvSpPr txBox="1"/>
            <p:nvPr>
              <p:custDataLst>
                <p:tags r:id="rId28"/>
              </p:custDataLst>
            </p:nvPr>
          </p:nvSpPr>
          <p:spPr>
            <a:xfrm>
              <a:off x="4739" y="3475"/>
              <a:ext cx="273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1800" dirty="0">
                  <a:sym typeface="Symbol" panose="05050102010706020507" pitchFamily="18" charset="2"/>
                </a:rPr>
                <a:t></a:t>
              </a:r>
              <a:r>
                <a:rPr lang="en-US" altLang="zh-CN" sz="1800" baseline="-25000" dirty="0">
                  <a:sym typeface="Symbol" panose="05050102010706020507" pitchFamily="18" charset="2"/>
                </a:rPr>
                <a:t>M</a:t>
              </a:r>
              <a:endParaRPr lang="en-US" altLang="zh-CN" sz="1800" dirty="0">
                <a:sym typeface="Symbol" panose="05050102010706020507" pitchFamily="18" charset="2"/>
              </a:endParaRPr>
            </a:p>
          </p:txBody>
        </p:sp>
      </p:grpSp>
      <p:sp>
        <p:nvSpPr>
          <p:cNvPr id="35845" name="Text Box 37"/>
          <p:cNvSpPr txBox="1"/>
          <p:nvPr>
            <p:custDataLst>
              <p:tags r:id="rId29"/>
            </p:custDataLst>
          </p:nvPr>
        </p:nvSpPr>
        <p:spPr>
          <a:xfrm>
            <a:off x="3730625" y="4939348"/>
            <a:ext cx="1944688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1800" dirty="0">
                <a:sym typeface="Symbol" panose="05050102010706020507" pitchFamily="18" charset="2"/>
              </a:rPr>
              <a:t></a:t>
            </a:r>
            <a:r>
              <a:rPr lang="en-US" altLang="zh-CN" sz="1800" baseline="-25000" dirty="0">
                <a:sym typeface="Symbol" panose="05050102010706020507" pitchFamily="18" charset="2"/>
              </a:rPr>
              <a:t>M</a:t>
            </a:r>
            <a:r>
              <a:rPr lang="en-US" altLang="zh-CN" sz="1800" dirty="0">
                <a:sym typeface="Symbol" panose="05050102010706020507" pitchFamily="18" charset="2"/>
              </a:rPr>
              <a:t>&lt;&lt;</a:t>
            </a:r>
            <a:r>
              <a:rPr lang="en-US" altLang="zh-CN" sz="1800" baseline="-25000" dirty="0">
                <a:sym typeface="Symbol" panose="05050102010706020507" pitchFamily="18" charset="2"/>
              </a:rPr>
              <a:t>c</a:t>
            </a:r>
            <a:endParaRPr lang="en-US" altLang="zh-CN" sz="1800" dirty="0">
              <a:sym typeface="Symbol" panose="05050102010706020507" pitchFamily="18" charset="2"/>
            </a:endParaRPr>
          </a:p>
        </p:txBody>
      </p:sp>
    </p:spTree>
    <p:custDataLst>
      <p:tags r:id="rId30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9240" y="264795"/>
            <a:ext cx="7040880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第五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-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八章：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消消乐型题目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aphicFrame>
        <p:nvGraphicFramePr>
          <p:cNvPr id="35842" name="Object 2"/>
          <p:cNvGraphicFramePr>
            <a:graphicFrameLocks noGrp="1" noChangeAspect="1"/>
          </p:cNvGraphicFramePr>
          <p:nvPr>
            <p:custDataLst>
              <p:tags r:id="rId1"/>
            </p:custDataLst>
          </p:nvPr>
        </p:nvGraphicFramePr>
        <p:xfrm>
          <a:off x="535305" y="1008380"/>
          <a:ext cx="6710045" cy="1804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2" imgW="3352800" imgH="901700" progId="Equation.3">
                  <p:embed/>
                </p:oleObj>
              </mc:Choice>
              <mc:Fallback>
                <p:oleObj name="" r:id="rId2" imgW="3352800" imgH="901700" progId="Equation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>
                      <a:xfrm>
                        <a:off x="535305" y="1008380"/>
                        <a:ext cx="6710045" cy="180467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843" name="Group 34"/>
          <p:cNvGrpSpPr/>
          <p:nvPr/>
        </p:nvGrpSpPr>
        <p:grpSpPr>
          <a:xfrm>
            <a:off x="610235" y="2981325"/>
            <a:ext cx="5407660" cy="1100530"/>
            <a:chOff x="567" y="2115"/>
            <a:chExt cx="3539" cy="818"/>
          </a:xfrm>
        </p:grpSpPr>
        <p:sp>
          <p:nvSpPr>
            <p:cNvPr id="35856" name="Text Box 5"/>
            <p:cNvSpPr txBox="1"/>
            <p:nvPr>
              <p:custDataLst>
                <p:tags r:id="rId4"/>
              </p:custDataLst>
            </p:nvPr>
          </p:nvSpPr>
          <p:spPr>
            <a:xfrm>
              <a:off x="567" y="2116"/>
              <a:ext cx="304" cy="27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x(t)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5857" name="Line 6"/>
            <p:cNvSpPr/>
            <p:nvPr>
              <p:custDataLst>
                <p:tags r:id="rId5"/>
              </p:custDataLst>
            </p:nvPr>
          </p:nvSpPr>
          <p:spPr>
            <a:xfrm>
              <a:off x="1338" y="2387"/>
              <a:ext cx="54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35858" name="Text Box 7"/>
            <p:cNvSpPr txBox="1"/>
            <p:nvPr>
              <p:custDataLst>
                <p:tags r:id="rId6"/>
              </p:custDataLst>
            </p:nvPr>
          </p:nvSpPr>
          <p:spPr>
            <a:xfrm>
              <a:off x="3652" y="2160"/>
              <a:ext cx="405" cy="27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v</a:t>
              </a:r>
              <a:r>
                <a:rPr lang="en-US" altLang="zh-CN" sz="2400" b="1" baseline="-250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400" b="1" dirty="0"/>
                <a:t>(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400" b="1" dirty="0"/>
                <a:t>)</a:t>
              </a:r>
              <a:endParaRPr lang="en-US" altLang="zh-CN" sz="2400" b="1" dirty="0"/>
            </a:p>
          </p:txBody>
        </p:sp>
        <p:sp>
          <p:nvSpPr>
            <p:cNvPr id="35859" name="Line 8"/>
            <p:cNvSpPr/>
            <p:nvPr>
              <p:custDataLst>
                <p:tags r:id="rId7"/>
              </p:custDataLst>
            </p:nvPr>
          </p:nvSpPr>
          <p:spPr>
            <a:xfrm>
              <a:off x="567" y="2387"/>
              <a:ext cx="49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5860" name="Rectangle 9"/>
            <p:cNvSpPr/>
            <p:nvPr>
              <p:custDataLst>
                <p:tags r:id="rId8"/>
              </p:custDataLst>
            </p:nvPr>
          </p:nvSpPr>
          <p:spPr>
            <a:xfrm>
              <a:off x="2699" y="2160"/>
              <a:ext cx="590" cy="36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H</a:t>
              </a:r>
              <a:r>
                <a:rPr lang="en-US" altLang="zh-CN" sz="2400" b="1" baseline="-25000" dirty="0"/>
                <a:t> </a:t>
              </a:r>
              <a:r>
                <a:rPr lang="en-US" altLang="zh-CN" sz="2400" b="1" dirty="0"/>
                <a:t>(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j</a:t>
              </a: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sz="2400" b="1" dirty="0"/>
                <a:t>)</a:t>
              </a:r>
              <a:endParaRPr lang="en-US" altLang="zh-CN" sz="2400" b="1" dirty="0"/>
            </a:p>
          </p:txBody>
        </p:sp>
        <p:sp>
          <p:nvSpPr>
            <p:cNvPr id="35861" name="Oval 10"/>
            <p:cNvSpPr/>
            <p:nvPr>
              <p:custDataLst>
                <p:tags r:id="rId9"/>
              </p:custDataLst>
            </p:nvPr>
          </p:nvSpPr>
          <p:spPr>
            <a:xfrm>
              <a:off x="1883" y="2251"/>
              <a:ext cx="272" cy="227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dirty="0"/>
                <a:t>X</a:t>
              </a:r>
              <a:endParaRPr lang="en-US" altLang="zh-CN" sz="1800" dirty="0"/>
            </a:p>
          </p:txBody>
        </p:sp>
        <p:sp>
          <p:nvSpPr>
            <p:cNvPr id="35862" name="Line 11"/>
            <p:cNvSpPr/>
            <p:nvPr>
              <p:custDataLst>
                <p:tags r:id="rId10"/>
              </p:custDataLst>
            </p:nvPr>
          </p:nvSpPr>
          <p:spPr>
            <a:xfrm>
              <a:off x="3289" y="2387"/>
              <a:ext cx="81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5863" name="Text Box 12"/>
            <p:cNvSpPr txBox="1"/>
            <p:nvPr>
              <p:custDataLst>
                <p:tags r:id="rId11"/>
              </p:custDataLst>
            </p:nvPr>
          </p:nvSpPr>
          <p:spPr>
            <a:xfrm>
              <a:off x="1384" y="2115"/>
              <a:ext cx="409" cy="27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z</a:t>
              </a:r>
              <a:r>
                <a:rPr lang="en-US" altLang="zh-CN" sz="2400" b="1" baseline="-250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(t)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5864" name="Text Box 13"/>
            <p:cNvSpPr txBox="1"/>
            <p:nvPr>
              <p:custDataLst>
                <p:tags r:id="rId12"/>
              </p:custDataLst>
            </p:nvPr>
          </p:nvSpPr>
          <p:spPr>
            <a:xfrm>
              <a:off x="2109" y="2614"/>
              <a:ext cx="304" cy="27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p(t)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5865" name="Line 14"/>
            <p:cNvSpPr/>
            <p:nvPr>
              <p:custDataLst>
                <p:tags r:id="rId13"/>
              </p:custDataLst>
            </p:nvPr>
          </p:nvSpPr>
          <p:spPr>
            <a:xfrm flipV="1">
              <a:off x="2019" y="2478"/>
              <a:ext cx="0" cy="45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5866" name="Line 15"/>
            <p:cNvSpPr/>
            <p:nvPr>
              <p:custDataLst>
                <p:tags r:id="rId14"/>
              </p:custDataLst>
            </p:nvPr>
          </p:nvSpPr>
          <p:spPr>
            <a:xfrm>
              <a:off x="2155" y="2387"/>
              <a:ext cx="54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5867" name="Oval 16"/>
            <p:cNvSpPr/>
            <p:nvPr>
              <p:custDataLst>
                <p:tags r:id="rId15"/>
              </p:custDataLst>
            </p:nvPr>
          </p:nvSpPr>
          <p:spPr>
            <a:xfrm>
              <a:off x="1066" y="2251"/>
              <a:ext cx="272" cy="227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dirty="0"/>
                <a:t>X</a:t>
              </a:r>
              <a:endParaRPr lang="en-US" altLang="zh-CN" sz="1800" dirty="0"/>
            </a:p>
          </p:txBody>
        </p:sp>
        <p:sp>
          <p:nvSpPr>
            <p:cNvPr id="35868" name="Text Box 17"/>
            <p:cNvSpPr txBox="1"/>
            <p:nvPr>
              <p:custDataLst>
                <p:tags r:id="rId16"/>
              </p:custDataLst>
            </p:nvPr>
          </p:nvSpPr>
          <p:spPr>
            <a:xfrm>
              <a:off x="2200" y="2115"/>
              <a:ext cx="409" cy="27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y(t)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5869" name="Line 18"/>
            <p:cNvSpPr/>
            <p:nvPr>
              <p:custDataLst>
                <p:tags r:id="rId17"/>
              </p:custDataLst>
            </p:nvPr>
          </p:nvSpPr>
          <p:spPr>
            <a:xfrm flipV="1">
              <a:off x="1202" y="2478"/>
              <a:ext cx="0" cy="45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5870" name="Text Box 19"/>
            <p:cNvSpPr txBox="1"/>
            <p:nvPr>
              <p:custDataLst>
                <p:tags r:id="rId18"/>
              </p:custDataLst>
            </p:nvPr>
          </p:nvSpPr>
          <p:spPr>
            <a:xfrm>
              <a:off x="1248" y="2659"/>
              <a:ext cx="543" cy="27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cos</a:t>
              </a: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t</a:t>
              </a:r>
              <a:endParaRPr lang="en-US" altLang="zh-CN" sz="2400" b="1" baseline="30000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35844" name="Group 36"/>
          <p:cNvGrpSpPr/>
          <p:nvPr/>
        </p:nvGrpSpPr>
        <p:grpSpPr>
          <a:xfrm>
            <a:off x="441960" y="4585335"/>
            <a:ext cx="3089275" cy="2028825"/>
            <a:chOff x="3334" y="2568"/>
            <a:chExt cx="1946" cy="1278"/>
          </a:xfrm>
        </p:grpSpPr>
        <p:sp>
          <p:nvSpPr>
            <p:cNvPr id="35846" name="Line 22"/>
            <p:cNvSpPr/>
            <p:nvPr>
              <p:custDataLst>
                <p:tags r:id="rId19"/>
              </p:custDataLst>
            </p:nvPr>
          </p:nvSpPr>
          <p:spPr>
            <a:xfrm>
              <a:off x="3334" y="3475"/>
              <a:ext cx="176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35847" name="Line 23"/>
            <p:cNvSpPr/>
            <p:nvPr>
              <p:custDataLst>
                <p:tags r:id="rId20"/>
              </p:custDataLst>
            </p:nvPr>
          </p:nvSpPr>
          <p:spPr>
            <a:xfrm flipV="1">
              <a:off x="4377" y="2613"/>
              <a:ext cx="0" cy="123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35848" name="Text Box 24"/>
            <p:cNvSpPr txBox="1"/>
            <p:nvPr>
              <p:custDataLst>
                <p:tags r:id="rId21"/>
              </p:custDataLst>
            </p:nvPr>
          </p:nvSpPr>
          <p:spPr>
            <a:xfrm>
              <a:off x="4422" y="2568"/>
              <a:ext cx="454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1800" dirty="0">
                  <a:latin typeface="Times New Roman" panose="02020603050405020304" pitchFamily="18" charset="0"/>
                </a:rPr>
                <a:t>X(j</a:t>
              </a:r>
              <a:r>
                <a:rPr lang="en-US" altLang="zh-CN" sz="18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sz="1800" dirty="0">
                  <a:latin typeface="Times New Roman" panose="02020603050405020304" pitchFamily="18" charset="0"/>
                </a:rPr>
                <a:t>)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35849" name="Text Box 25"/>
            <p:cNvSpPr txBox="1"/>
            <p:nvPr>
              <p:custDataLst>
                <p:tags r:id="rId22"/>
              </p:custDataLst>
            </p:nvPr>
          </p:nvSpPr>
          <p:spPr>
            <a:xfrm>
              <a:off x="5103" y="3475"/>
              <a:ext cx="177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1800" dirty="0">
                  <a:sym typeface="Symbol" panose="05050102010706020507" pitchFamily="18" charset="2"/>
                </a:rPr>
                <a:t></a:t>
              </a:r>
              <a:endParaRPr lang="en-US" altLang="zh-CN" sz="1800" dirty="0">
                <a:sym typeface="Symbol" panose="05050102010706020507" pitchFamily="18" charset="2"/>
              </a:endParaRPr>
            </a:p>
          </p:txBody>
        </p:sp>
        <p:sp>
          <p:nvSpPr>
            <p:cNvPr id="35850" name="Text Box 26"/>
            <p:cNvSpPr txBox="1"/>
            <p:nvPr>
              <p:custDataLst>
                <p:tags r:id="rId23"/>
              </p:custDataLst>
            </p:nvPr>
          </p:nvSpPr>
          <p:spPr>
            <a:xfrm>
              <a:off x="4245" y="3475"/>
              <a:ext cx="177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1800" dirty="0"/>
                <a:t>0</a:t>
              </a:r>
              <a:endParaRPr lang="en-US" altLang="zh-CN" sz="1800" dirty="0"/>
            </a:p>
          </p:txBody>
        </p:sp>
        <p:sp>
          <p:nvSpPr>
            <p:cNvPr id="35851" name="Text Box 27"/>
            <p:cNvSpPr txBox="1"/>
            <p:nvPr>
              <p:custDataLst>
                <p:tags r:id="rId24"/>
              </p:custDataLst>
            </p:nvPr>
          </p:nvSpPr>
          <p:spPr>
            <a:xfrm>
              <a:off x="4195" y="2886"/>
              <a:ext cx="177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1800" dirty="0">
                  <a:sym typeface="Symbol" panose="05050102010706020507" pitchFamily="18" charset="2"/>
                </a:rPr>
                <a:t>1</a:t>
              </a:r>
              <a:endParaRPr lang="en-US" altLang="zh-CN" sz="1800" dirty="0">
                <a:sym typeface="Symbol" panose="05050102010706020507" pitchFamily="18" charset="2"/>
              </a:endParaRPr>
            </a:p>
          </p:txBody>
        </p:sp>
        <p:sp>
          <p:nvSpPr>
            <p:cNvPr id="35852" name="Line 28"/>
            <p:cNvSpPr/>
            <p:nvPr>
              <p:custDataLst>
                <p:tags r:id="rId25"/>
              </p:custDataLst>
            </p:nvPr>
          </p:nvSpPr>
          <p:spPr>
            <a:xfrm>
              <a:off x="4377" y="3022"/>
              <a:ext cx="499" cy="45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35853" name="Line 31"/>
            <p:cNvSpPr/>
            <p:nvPr>
              <p:custDataLst>
                <p:tags r:id="rId26"/>
              </p:custDataLst>
            </p:nvPr>
          </p:nvSpPr>
          <p:spPr>
            <a:xfrm flipH="1">
              <a:off x="3878" y="3022"/>
              <a:ext cx="499" cy="45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35854" name="Text Box 32"/>
            <p:cNvSpPr txBox="1"/>
            <p:nvPr>
              <p:custDataLst>
                <p:tags r:id="rId27"/>
              </p:custDataLst>
            </p:nvPr>
          </p:nvSpPr>
          <p:spPr>
            <a:xfrm>
              <a:off x="3742" y="3475"/>
              <a:ext cx="273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1800" dirty="0"/>
                <a:t>- </a:t>
              </a:r>
              <a:r>
                <a:rPr lang="en-US" altLang="zh-CN" sz="1800" dirty="0">
                  <a:sym typeface="Symbol" panose="05050102010706020507" pitchFamily="18" charset="2"/>
                </a:rPr>
                <a:t></a:t>
              </a:r>
              <a:r>
                <a:rPr lang="en-US" altLang="zh-CN" sz="1800" baseline="-25000" dirty="0">
                  <a:sym typeface="Symbol" panose="05050102010706020507" pitchFamily="18" charset="2"/>
                </a:rPr>
                <a:t>M</a:t>
              </a:r>
              <a:endParaRPr lang="en-US" altLang="zh-CN" sz="1800" baseline="-25000" dirty="0">
                <a:sym typeface="Symbol" panose="05050102010706020507" pitchFamily="18" charset="2"/>
              </a:endParaRPr>
            </a:p>
          </p:txBody>
        </p:sp>
        <p:sp>
          <p:nvSpPr>
            <p:cNvPr id="35855" name="Text Box 35"/>
            <p:cNvSpPr txBox="1"/>
            <p:nvPr>
              <p:custDataLst>
                <p:tags r:id="rId28"/>
              </p:custDataLst>
            </p:nvPr>
          </p:nvSpPr>
          <p:spPr>
            <a:xfrm>
              <a:off x="4739" y="3475"/>
              <a:ext cx="273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1800" dirty="0">
                  <a:sym typeface="Symbol" panose="05050102010706020507" pitchFamily="18" charset="2"/>
                </a:rPr>
                <a:t></a:t>
              </a:r>
              <a:r>
                <a:rPr lang="en-US" altLang="zh-CN" sz="1800" baseline="-25000" dirty="0">
                  <a:sym typeface="Symbol" panose="05050102010706020507" pitchFamily="18" charset="2"/>
                </a:rPr>
                <a:t>M</a:t>
              </a:r>
              <a:endParaRPr lang="en-US" altLang="zh-CN" sz="1800" dirty="0">
                <a:sym typeface="Symbol" panose="05050102010706020507" pitchFamily="18" charset="2"/>
              </a:endParaRPr>
            </a:p>
          </p:txBody>
        </p:sp>
      </p:grpSp>
      <p:sp>
        <p:nvSpPr>
          <p:cNvPr id="35845" name="Text Box 37"/>
          <p:cNvSpPr txBox="1"/>
          <p:nvPr>
            <p:custDataLst>
              <p:tags r:id="rId29"/>
            </p:custDataLst>
          </p:nvPr>
        </p:nvSpPr>
        <p:spPr>
          <a:xfrm>
            <a:off x="3730625" y="4939348"/>
            <a:ext cx="1944688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1800" dirty="0">
                <a:sym typeface="Symbol" panose="05050102010706020507" pitchFamily="18" charset="2"/>
              </a:rPr>
              <a:t></a:t>
            </a:r>
            <a:r>
              <a:rPr lang="en-US" altLang="zh-CN" sz="1800" baseline="-25000" dirty="0">
                <a:sym typeface="Symbol" panose="05050102010706020507" pitchFamily="18" charset="2"/>
              </a:rPr>
              <a:t>M</a:t>
            </a:r>
            <a:r>
              <a:rPr lang="en-US" altLang="zh-CN" sz="1800" dirty="0">
                <a:sym typeface="Symbol" panose="05050102010706020507" pitchFamily="18" charset="2"/>
              </a:rPr>
              <a:t>&lt;&lt;</a:t>
            </a:r>
            <a:r>
              <a:rPr lang="en-US" altLang="zh-CN" sz="1800" baseline="-25000" dirty="0">
                <a:sym typeface="Symbol" panose="05050102010706020507" pitchFamily="18" charset="2"/>
              </a:rPr>
              <a:t>c</a:t>
            </a:r>
            <a:endParaRPr lang="en-US" altLang="zh-CN" sz="1800" dirty="0">
              <a:sym typeface="Symbol" panose="05050102010706020507" pitchFamily="18" charset="2"/>
            </a:endParaRPr>
          </a:p>
        </p:txBody>
      </p:sp>
      <p:pic>
        <p:nvPicPr>
          <p:cNvPr id="128" name="图片 127"/>
          <p:cNvPicPr/>
          <p:nvPr/>
        </p:nvPicPr>
        <p:blipFill>
          <a:blip r:embed="rId30"/>
          <a:stretch>
            <a:fillRect/>
          </a:stretch>
        </p:blipFill>
        <p:spPr>
          <a:xfrm>
            <a:off x="6311265" y="2772410"/>
            <a:ext cx="5255895" cy="363283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9240" y="264795"/>
            <a:ext cx="7040880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第五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-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八章：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抽样信号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aphicFrame>
        <p:nvGraphicFramePr>
          <p:cNvPr id="46081" name="Object 2"/>
          <p:cNvGraphicFramePr>
            <a:graphicFrameLocks noGrp="1" noChangeAspect="1"/>
          </p:cNvGraphicFramePr>
          <p:nvPr>
            <p:custDataLst>
              <p:tags r:id="rId1"/>
            </p:custDataLst>
          </p:nvPr>
        </p:nvGraphicFramePr>
        <p:xfrm>
          <a:off x="466725" y="1242060"/>
          <a:ext cx="8129588" cy="274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2" imgW="5016500" imgH="1625600" progId="Equation.3">
                  <p:embed/>
                </p:oleObj>
              </mc:Choice>
              <mc:Fallback>
                <p:oleObj name="" r:id="rId2" imgW="5016500" imgH="1625600" progId="Equation.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6725" y="1242060"/>
                        <a:ext cx="8129588" cy="2749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9240" y="264795"/>
            <a:ext cx="7040880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第五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-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八章：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抽样信号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aphicFrame>
        <p:nvGraphicFramePr>
          <p:cNvPr id="46081" name="Object 2"/>
          <p:cNvGraphicFramePr>
            <a:graphicFrameLocks noGrp="1" noChangeAspect="1"/>
          </p:cNvGraphicFramePr>
          <p:nvPr>
            <p:custDataLst>
              <p:tags r:id="rId1"/>
            </p:custDataLst>
          </p:nvPr>
        </p:nvGraphicFramePr>
        <p:xfrm>
          <a:off x="466725" y="1242060"/>
          <a:ext cx="8129588" cy="274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2" imgW="5016500" imgH="1625600" progId="Equation.3">
                  <p:embed/>
                </p:oleObj>
              </mc:Choice>
              <mc:Fallback>
                <p:oleObj name="" r:id="rId2" imgW="5016500" imgH="1625600" progId="Equation.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6725" y="1242060"/>
                        <a:ext cx="8129588" cy="2749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6725" y="3991610"/>
            <a:ext cx="3689350" cy="25844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9240" y="264795"/>
            <a:ext cx="7040880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第五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-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八章：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抽样信号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4390" y="1282700"/>
            <a:ext cx="40640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1)  6.23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2)  7.2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3)  7.3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4)  7.9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4390" y="260477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配套练习（其他请见文件中）</a:t>
            </a:r>
            <a:endParaRPr lang="zh-CN" altLang="en-US">
              <a:solidFill>
                <a:srgbClr val="0070C0"/>
              </a:solidFill>
            </a:endParaRPr>
          </a:p>
          <a:p>
            <a:r>
              <a:rPr lang="zh-CN" altLang="en-US">
                <a:solidFill>
                  <a:srgbClr val="0070C0"/>
                </a:solidFill>
              </a:rPr>
              <a:t>做好这些题目，两个大题可以拿下！</a:t>
            </a:r>
            <a:endParaRPr lang="zh-CN" altLang="en-US">
              <a:solidFill>
                <a:srgbClr val="0070C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9240" y="264795"/>
            <a:ext cx="7040880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九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拉普拉斯变换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129" name="图片 128"/>
          <p:cNvPicPr/>
          <p:nvPr/>
        </p:nvPicPr>
        <p:blipFill>
          <a:blip r:embed="rId1"/>
          <a:stretch>
            <a:fillRect/>
          </a:stretch>
        </p:blipFill>
        <p:spPr>
          <a:xfrm>
            <a:off x="951230" y="1656715"/>
            <a:ext cx="5422900" cy="36302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951230" y="12439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基本概念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6280" y="7385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性质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30" name="图片 129"/>
          <p:cNvPicPr/>
          <p:nvPr/>
        </p:nvPicPr>
        <p:blipFill>
          <a:blip r:embed="rId2"/>
          <a:stretch>
            <a:fillRect/>
          </a:stretch>
        </p:blipFill>
        <p:spPr>
          <a:xfrm>
            <a:off x="6998970" y="1171575"/>
            <a:ext cx="4568825" cy="4044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1" name="图片 130"/>
          <p:cNvPicPr/>
          <p:nvPr/>
        </p:nvPicPr>
        <p:blipFill>
          <a:blip r:embed="rId3"/>
          <a:stretch>
            <a:fillRect/>
          </a:stretch>
        </p:blipFill>
        <p:spPr>
          <a:xfrm>
            <a:off x="6998970" y="5148580"/>
            <a:ext cx="4889500" cy="16287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9240" y="264795"/>
            <a:ext cx="7040880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九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拉普拉斯变换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132" name="图片 131"/>
          <p:cNvPicPr/>
          <p:nvPr/>
        </p:nvPicPr>
        <p:blipFill>
          <a:blip r:embed="rId1"/>
          <a:stretch>
            <a:fillRect/>
          </a:stretch>
        </p:blipFill>
        <p:spPr>
          <a:xfrm>
            <a:off x="994410" y="1415415"/>
            <a:ext cx="4050665" cy="454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" name="图片 132"/>
          <p:cNvPicPr/>
          <p:nvPr/>
        </p:nvPicPr>
        <p:blipFill>
          <a:blip r:embed="rId2"/>
          <a:stretch>
            <a:fillRect/>
          </a:stretch>
        </p:blipFill>
        <p:spPr>
          <a:xfrm>
            <a:off x="6898005" y="833755"/>
            <a:ext cx="4378960" cy="25952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4" name="图片 133"/>
          <p:cNvPicPr/>
          <p:nvPr/>
        </p:nvPicPr>
        <p:blipFill>
          <a:blip r:embed="rId3"/>
          <a:stretch>
            <a:fillRect/>
          </a:stretch>
        </p:blipFill>
        <p:spPr>
          <a:xfrm>
            <a:off x="6898005" y="3963035"/>
            <a:ext cx="4674235" cy="2625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898005" y="35947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重点的系统图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98005" y="2997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常用变换对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5" y="1926590"/>
            <a:ext cx="12191365" cy="3343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57930" y="3067685"/>
            <a:ext cx="40944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ctr">
              <a:buNone/>
            </a:pPr>
            <a:r>
              <a:rPr lang="zh-CN" altLang="en-US" sz="4400" b="1">
                <a:solidFill>
                  <a:srgbClr val="3C8689"/>
                </a:solidFill>
                <a:latin typeface="DengXian" panose="02010600030101010101" charset="-122"/>
                <a:ea typeface="DengXian" panose="02010600030101010101" charset="-122"/>
                <a:cs typeface="DengXian" panose="02010600030101010101" charset="-122"/>
                <a:sym typeface="+mn-ea"/>
              </a:rPr>
              <a:t>知识点结构梳理</a:t>
            </a:r>
            <a:endParaRPr lang="zh-CN" altLang="en-US" sz="4400" b="1">
              <a:solidFill>
                <a:srgbClr val="3C8689"/>
              </a:solidFill>
              <a:latin typeface="DengXian" panose="02010600030101010101" charset="-122"/>
              <a:ea typeface="DengXian" panose="02010600030101010101" charset="-122"/>
              <a:cs typeface="DengXian" panose="02010600030101010101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22140" y="1868805"/>
            <a:ext cx="28530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rgbClr val="3C86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7200" b="1">
                <a:solidFill>
                  <a:srgbClr val="3C86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7200" b="1">
                <a:solidFill>
                  <a:srgbClr val="3C86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en-US" altLang="zh-CN" sz="7200" b="1">
              <a:solidFill>
                <a:srgbClr val="3C868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57930" y="3949065"/>
            <a:ext cx="40944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ctr">
              <a:buNone/>
            </a:pPr>
            <a:r>
              <a:rPr lang="zh-CN" altLang="en-US" sz="4400" b="1">
                <a:solidFill>
                  <a:srgbClr val="3C8689"/>
                </a:solidFill>
                <a:latin typeface="DengXian" panose="02010600030101010101" charset="-122"/>
                <a:ea typeface="DengXian" panose="02010600030101010101" charset="-122"/>
                <a:cs typeface="DengXian" panose="02010600030101010101" charset="-122"/>
                <a:sym typeface="+mn-ea"/>
              </a:rPr>
              <a:t>考试重点再回顾</a:t>
            </a:r>
            <a:endParaRPr lang="zh-CN" altLang="en-US" sz="4400" b="1">
              <a:solidFill>
                <a:srgbClr val="3C8689"/>
              </a:solidFill>
              <a:latin typeface="DengXian" panose="02010600030101010101" charset="-122"/>
              <a:ea typeface="DengXian" panose="02010600030101010101" charset="-122"/>
              <a:cs typeface="DengXian" panose="0201060003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14" grpId="0"/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9240" y="264795"/>
            <a:ext cx="7040880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九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拉普拉斯变换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aphicFrame>
        <p:nvGraphicFramePr>
          <p:cNvPr id="25601" name="Object 27"/>
          <p:cNvGraphicFramePr>
            <a:graphicFrameLocks noGrp="1" noChangeAspect="1"/>
          </p:cNvGraphicFramePr>
          <p:nvPr>
            <p:custDataLst>
              <p:tags r:id="rId1"/>
            </p:custDataLst>
          </p:nvPr>
        </p:nvGraphicFramePr>
        <p:xfrm>
          <a:off x="323850" y="1011238"/>
          <a:ext cx="8820150" cy="286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2" imgW="4699000" imgH="1524000" progId="Equation.DSMT4">
                  <p:embed/>
                </p:oleObj>
              </mc:Choice>
              <mc:Fallback>
                <p:oleObj name="" r:id="rId2" imgW="4699000" imgH="1524000" progId="Equation.DSMT4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3850" y="1011238"/>
                        <a:ext cx="8820150" cy="28606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02" name="Group 63"/>
          <p:cNvGrpSpPr/>
          <p:nvPr/>
        </p:nvGrpSpPr>
        <p:grpSpPr>
          <a:xfrm>
            <a:off x="670243" y="4076700"/>
            <a:ext cx="5545137" cy="1871663"/>
            <a:chOff x="793" y="2614"/>
            <a:chExt cx="2995" cy="1179"/>
          </a:xfrm>
        </p:grpSpPr>
        <p:sp>
          <p:nvSpPr>
            <p:cNvPr id="25603" name="Line 45"/>
            <p:cNvSpPr/>
            <p:nvPr>
              <p:custDataLst>
                <p:tags r:id="rId4"/>
              </p:custDataLst>
            </p:nvPr>
          </p:nvSpPr>
          <p:spPr>
            <a:xfrm>
              <a:off x="793" y="2704"/>
              <a:ext cx="68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604" name="Oval 46"/>
            <p:cNvSpPr/>
            <p:nvPr>
              <p:custDataLst>
                <p:tags r:id="rId5"/>
              </p:custDataLst>
            </p:nvPr>
          </p:nvSpPr>
          <p:spPr>
            <a:xfrm>
              <a:off x="1474" y="2614"/>
              <a:ext cx="181" cy="181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/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+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隶书" pitchFamily="49" charset="-122"/>
              </a:endParaRPr>
            </a:p>
          </p:txBody>
        </p:sp>
        <p:sp>
          <p:nvSpPr>
            <p:cNvPr id="25605" name="Line 47"/>
            <p:cNvSpPr/>
            <p:nvPr>
              <p:custDataLst>
                <p:tags r:id="rId6"/>
              </p:custDataLst>
            </p:nvPr>
          </p:nvSpPr>
          <p:spPr>
            <a:xfrm>
              <a:off x="3016" y="3249"/>
              <a:ext cx="45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606" name="Line 48"/>
            <p:cNvSpPr/>
            <p:nvPr>
              <p:custDataLst>
                <p:tags r:id="rId7"/>
              </p:custDataLst>
            </p:nvPr>
          </p:nvSpPr>
          <p:spPr>
            <a:xfrm>
              <a:off x="1655" y="2704"/>
              <a:ext cx="77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07" name="Line 49"/>
            <p:cNvSpPr/>
            <p:nvPr>
              <p:custDataLst>
                <p:tags r:id="rId8"/>
              </p:custDataLst>
            </p:nvPr>
          </p:nvSpPr>
          <p:spPr>
            <a:xfrm>
              <a:off x="2426" y="2704"/>
              <a:ext cx="0" cy="1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608" name="Rectangle 50"/>
            <p:cNvSpPr/>
            <p:nvPr>
              <p:custDataLst>
                <p:tags r:id="rId9"/>
              </p:custDataLst>
            </p:nvPr>
          </p:nvSpPr>
          <p:spPr>
            <a:xfrm>
              <a:off x="2336" y="2886"/>
              <a:ext cx="324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/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1/s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隶书" pitchFamily="49" charset="-122"/>
              </a:endParaRPr>
            </a:p>
          </p:txBody>
        </p:sp>
        <p:sp>
          <p:nvSpPr>
            <p:cNvPr id="25609" name="Line 51"/>
            <p:cNvSpPr/>
            <p:nvPr>
              <p:custDataLst>
                <p:tags r:id="rId10"/>
              </p:custDataLst>
            </p:nvPr>
          </p:nvSpPr>
          <p:spPr>
            <a:xfrm>
              <a:off x="2426" y="3158"/>
              <a:ext cx="0" cy="22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610" name="Rectangle 53"/>
            <p:cNvSpPr/>
            <p:nvPr>
              <p:custDataLst>
                <p:tags r:id="rId11"/>
              </p:custDataLst>
            </p:nvPr>
          </p:nvSpPr>
          <p:spPr>
            <a:xfrm>
              <a:off x="2336" y="3385"/>
              <a:ext cx="324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/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1/s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隶书" pitchFamily="49" charset="-122"/>
              </a:endParaRPr>
            </a:p>
          </p:txBody>
        </p:sp>
        <p:sp>
          <p:nvSpPr>
            <p:cNvPr id="25611" name="Line 54"/>
            <p:cNvSpPr/>
            <p:nvPr>
              <p:custDataLst>
                <p:tags r:id="rId12"/>
              </p:custDataLst>
            </p:nvPr>
          </p:nvSpPr>
          <p:spPr>
            <a:xfrm>
              <a:off x="2426" y="3249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612" name="Rectangle 55"/>
            <p:cNvSpPr/>
            <p:nvPr>
              <p:custDataLst>
                <p:tags r:id="rId13"/>
              </p:custDataLst>
            </p:nvPr>
          </p:nvSpPr>
          <p:spPr>
            <a:xfrm>
              <a:off x="2789" y="3113"/>
              <a:ext cx="226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/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a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隶书" pitchFamily="49" charset="-122"/>
              </a:endParaRPr>
            </a:p>
          </p:txBody>
        </p:sp>
        <p:sp>
          <p:nvSpPr>
            <p:cNvPr id="25613" name="Line 56"/>
            <p:cNvSpPr/>
            <p:nvPr>
              <p:custDataLst>
                <p:tags r:id="rId14"/>
              </p:custDataLst>
            </p:nvPr>
          </p:nvSpPr>
          <p:spPr>
            <a:xfrm flipH="1">
              <a:off x="1927" y="3793"/>
              <a:ext cx="49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614" name="Line 57"/>
            <p:cNvSpPr/>
            <p:nvPr>
              <p:custDataLst>
                <p:tags r:id="rId15"/>
              </p:custDataLst>
            </p:nvPr>
          </p:nvSpPr>
          <p:spPr>
            <a:xfrm>
              <a:off x="2426" y="3657"/>
              <a:ext cx="0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15" name="Line 58"/>
            <p:cNvSpPr/>
            <p:nvPr>
              <p:custDataLst>
                <p:tags r:id="rId16"/>
              </p:custDataLst>
            </p:nvPr>
          </p:nvSpPr>
          <p:spPr>
            <a:xfrm flipH="1">
              <a:off x="1565" y="3793"/>
              <a:ext cx="36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16" name="Line 59"/>
            <p:cNvSpPr/>
            <p:nvPr>
              <p:custDataLst>
                <p:tags r:id="rId17"/>
              </p:custDataLst>
            </p:nvPr>
          </p:nvSpPr>
          <p:spPr>
            <a:xfrm flipV="1">
              <a:off x="1565" y="2795"/>
              <a:ext cx="0" cy="99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617" name="Rectangle 60"/>
            <p:cNvSpPr/>
            <p:nvPr>
              <p:custDataLst>
                <p:tags r:id="rId18"/>
              </p:custDataLst>
            </p:nvPr>
          </p:nvSpPr>
          <p:spPr>
            <a:xfrm>
              <a:off x="793" y="2750"/>
              <a:ext cx="318" cy="2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pPr eaLnBrk="0" hangingPunct="0"/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x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(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t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隶书" pitchFamily="49" charset="-122"/>
              </a:endParaRPr>
            </a:p>
          </p:txBody>
        </p:sp>
        <p:sp>
          <p:nvSpPr>
            <p:cNvPr id="25618" name="Rectangle 61"/>
            <p:cNvSpPr/>
            <p:nvPr>
              <p:custDataLst>
                <p:tags r:id="rId19"/>
              </p:custDataLst>
            </p:nvPr>
          </p:nvSpPr>
          <p:spPr>
            <a:xfrm>
              <a:off x="3470" y="3113"/>
              <a:ext cx="318" cy="2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pPr eaLnBrk="0" hangingPunct="0"/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y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(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t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隶书" pitchFamily="49" charset="-122"/>
              </a:endParaRPr>
            </a:p>
          </p:txBody>
        </p:sp>
        <p:sp>
          <p:nvSpPr>
            <p:cNvPr id="25619" name="Rectangle 62"/>
            <p:cNvSpPr/>
            <p:nvPr>
              <p:custDataLst>
                <p:tags r:id="rId20"/>
              </p:custDataLst>
            </p:nvPr>
          </p:nvSpPr>
          <p:spPr>
            <a:xfrm>
              <a:off x="1791" y="3475"/>
              <a:ext cx="318" cy="2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pPr eaLnBrk="0" hangingPunct="0"/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- 4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隶书" pitchFamily="49" charset="-122"/>
              </a:endParaRPr>
            </a:p>
          </p:txBody>
        </p:sp>
      </p:grpSp>
    </p:spTree>
    <p:custDataLst>
      <p:tags r:id="rId2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9240" y="264795"/>
            <a:ext cx="7040880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九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拉普拉斯变换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aphicFrame>
        <p:nvGraphicFramePr>
          <p:cNvPr id="25601" name="Object 27"/>
          <p:cNvGraphicFramePr>
            <a:graphicFrameLocks noGrp="1" noChangeAspect="1"/>
          </p:cNvGraphicFramePr>
          <p:nvPr>
            <p:custDataLst>
              <p:tags r:id="rId1"/>
            </p:custDataLst>
          </p:nvPr>
        </p:nvGraphicFramePr>
        <p:xfrm>
          <a:off x="323850" y="1011238"/>
          <a:ext cx="8820150" cy="286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2" imgW="4699000" imgH="1524000" progId="Equation.DSMT4">
                  <p:embed/>
                </p:oleObj>
              </mc:Choice>
              <mc:Fallback>
                <p:oleObj name="" r:id="rId2" imgW="4699000" imgH="1524000" progId="Equation.DSMT4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3850" y="1011238"/>
                        <a:ext cx="8820150" cy="28606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02" name="Group 63"/>
          <p:cNvGrpSpPr/>
          <p:nvPr/>
        </p:nvGrpSpPr>
        <p:grpSpPr>
          <a:xfrm>
            <a:off x="670243" y="4076700"/>
            <a:ext cx="5545137" cy="1871663"/>
            <a:chOff x="793" y="2614"/>
            <a:chExt cx="2995" cy="1179"/>
          </a:xfrm>
        </p:grpSpPr>
        <p:sp>
          <p:nvSpPr>
            <p:cNvPr id="25603" name="Line 45"/>
            <p:cNvSpPr/>
            <p:nvPr>
              <p:custDataLst>
                <p:tags r:id="rId4"/>
              </p:custDataLst>
            </p:nvPr>
          </p:nvSpPr>
          <p:spPr>
            <a:xfrm>
              <a:off x="793" y="2704"/>
              <a:ext cx="68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604" name="Oval 46"/>
            <p:cNvSpPr/>
            <p:nvPr>
              <p:custDataLst>
                <p:tags r:id="rId5"/>
              </p:custDataLst>
            </p:nvPr>
          </p:nvSpPr>
          <p:spPr>
            <a:xfrm>
              <a:off x="1474" y="2614"/>
              <a:ext cx="181" cy="181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/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+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隶书" pitchFamily="49" charset="-122"/>
              </a:endParaRPr>
            </a:p>
          </p:txBody>
        </p:sp>
        <p:sp>
          <p:nvSpPr>
            <p:cNvPr id="25605" name="Line 47"/>
            <p:cNvSpPr/>
            <p:nvPr>
              <p:custDataLst>
                <p:tags r:id="rId6"/>
              </p:custDataLst>
            </p:nvPr>
          </p:nvSpPr>
          <p:spPr>
            <a:xfrm>
              <a:off x="3016" y="3249"/>
              <a:ext cx="45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606" name="Line 48"/>
            <p:cNvSpPr/>
            <p:nvPr>
              <p:custDataLst>
                <p:tags r:id="rId7"/>
              </p:custDataLst>
            </p:nvPr>
          </p:nvSpPr>
          <p:spPr>
            <a:xfrm>
              <a:off x="1655" y="2704"/>
              <a:ext cx="77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07" name="Line 49"/>
            <p:cNvSpPr/>
            <p:nvPr>
              <p:custDataLst>
                <p:tags r:id="rId8"/>
              </p:custDataLst>
            </p:nvPr>
          </p:nvSpPr>
          <p:spPr>
            <a:xfrm>
              <a:off x="2426" y="2704"/>
              <a:ext cx="0" cy="1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608" name="Rectangle 50"/>
            <p:cNvSpPr/>
            <p:nvPr>
              <p:custDataLst>
                <p:tags r:id="rId9"/>
              </p:custDataLst>
            </p:nvPr>
          </p:nvSpPr>
          <p:spPr>
            <a:xfrm>
              <a:off x="2336" y="2886"/>
              <a:ext cx="324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/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1/s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隶书" pitchFamily="49" charset="-122"/>
              </a:endParaRPr>
            </a:p>
          </p:txBody>
        </p:sp>
        <p:sp>
          <p:nvSpPr>
            <p:cNvPr id="25609" name="Line 51"/>
            <p:cNvSpPr/>
            <p:nvPr>
              <p:custDataLst>
                <p:tags r:id="rId10"/>
              </p:custDataLst>
            </p:nvPr>
          </p:nvSpPr>
          <p:spPr>
            <a:xfrm>
              <a:off x="2426" y="3158"/>
              <a:ext cx="0" cy="22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610" name="Rectangle 53"/>
            <p:cNvSpPr/>
            <p:nvPr>
              <p:custDataLst>
                <p:tags r:id="rId11"/>
              </p:custDataLst>
            </p:nvPr>
          </p:nvSpPr>
          <p:spPr>
            <a:xfrm>
              <a:off x="2336" y="3385"/>
              <a:ext cx="324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/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1/s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隶书" pitchFamily="49" charset="-122"/>
              </a:endParaRPr>
            </a:p>
          </p:txBody>
        </p:sp>
        <p:sp>
          <p:nvSpPr>
            <p:cNvPr id="25611" name="Line 54"/>
            <p:cNvSpPr/>
            <p:nvPr>
              <p:custDataLst>
                <p:tags r:id="rId12"/>
              </p:custDataLst>
            </p:nvPr>
          </p:nvSpPr>
          <p:spPr>
            <a:xfrm>
              <a:off x="2426" y="3249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612" name="Rectangle 55"/>
            <p:cNvSpPr/>
            <p:nvPr>
              <p:custDataLst>
                <p:tags r:id="rId13"/>
              </p:custDataLst>
            </p:nvPr>
          </p:nvSpPr>
          <p:spPr>
            <a:xfrm>
              <a:off x="2789" y="3113"/>
              <a:ext cx="226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/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a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隶书" pitchFamily="49" charset="-122"/>
              </a:endParaRPr>
            </a:p>
          </p:txBody>
        </p:sp>
        <p:sp>
          <p:nvSpPr>
            <p:cNvPr id="25613" name="Line 56"/>
            <p:cNvSpPr/>
            <p:nvPr>
              <p:custDataLst>
                <p:tags r:id="rId14"/>
              </p:custDataLst>
            </p:nvPr>
          </p:nvSpPr>
          <p:spPr>
            <a:xfrm flipH="1">
              <a:off x="1927" y="3793"/>
              <a:ext cx="49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614" name="Line 57"/>
            <p:cNvSpPr/>
            <p:nvPr>
              <p:custDataLst>
                <p:tags r:id="rId15"/>
              </p:custDataLst>
            </p:nvPr>
          </p:nvSpPr>
          <p:spPr>
            <a:xfrm>
              <a:off x="2426" y="3657"/>
              <a:ext cx="0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15" name="Line 58"/>
            <p:cNvSpPr/>
            <p:nvPr>
              <p:custDataLst>
                <p:tags r:id="rId16"/>
              </p:custDataLst>
            </p:nvPr>
          </p:nvSpPr>
          <p:spPr>
            <a:xfrm flipH="1">
              <a:off x="1565" y="3793"/>
              <a:ext cx="36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16" name="Line 59"/>
            <p:cNvSpPr/>
            <p:nvPr>
              <p:custDataLst>
                <p:tags r:id="rId17"/>
              </p:custDataLst>
            </p:nvPr>
          </p:nvSpPr>
          <p:spPr>
            <a:xfrm flipV="1">
              <a:off x="1565" y="2795"/>
              <a:ext cx="0" cy="99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617" name="Rectangle 60"/>
            <p:cNvSpPr/>
            <p:nvPr>
              <p:custDataLst>
                <p:tags r:id="rId18"/>
              </p:custDataLst>
            </p:nvPr>
          </p:nvSpPr>
          <p:spPr>
            <a:xfrm>
              <a:off x="793" y="2750"/>
              <a:ext cx="318" cy="2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pPr eaLnBrk="0" hangingPunct="0"/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x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(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t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隶书" pitchFamily="49" charset="-122"/>
              </a:endParaRPr>
            </a:p>
          </p:txBody>
        </p:sp>
        <p:sp>
          <p:nvSpPr>
            <p:cNvPr id="25618" name="Rectangle 61"/>
            <p:cNvSpPr/>
            <p:nvPr>
              <p:custDataLst>
                <p:tags r:id="rId19"/>
              </p:custDataLst>
            </p:nvPr>
          </p:nvSpPr>
          <p:spPr>
            <a:xfrm>
              <a:off x="3470" y="3113"/>
              <a:ext cx="318" cy="2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pPr eaLnBrk="0" hangingPunct="0"/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y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(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t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隶书" pitchFamily="49" charset="-122"/>
              </a:endParaRPr>
            </a:p>
          </p:txBody>
        </p:sp>
        <p:sp>
          <p:nvSpPr>
            <p:cNvPr id="25619" name="Rectangle 62"/>
            <p:cNvSpPr/>
            <p:nvPr>
              <p:custDataLst>
                <p:tags r:id="rId20"/>
              </p:custDataLst>
            </p:nvPr>
          </p:nvSpPr>
          <p:spPr>
            <a:xfrm>
              <a:off x="1791" y="3475"/>
              <a:ext cx="318" cy="2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pPr eaLnBrk="0" hangingPunct="0"/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隶书" pitchFamily="49" charset="-122"/>
                </a:rPr>
                <a:t>- 4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隶书" pitchFamily="49" charset="-122"/>
              </a:endParaRPr>
            </a:p>
          </p:txBody>
        </p:sp>
      </p:grpSp>
      <p:pic>
        <p:nvPicPr>
          <p:cNvPr id="139" name="图片 138"/>
          <p:cNvPicPr/>
          <p:nvPr/>
        </p:nvPicPr>
        <p:blipFill>
          <a:blip r:embed="rId21"/>
          <a:stretch>
            <a:fillRect/>
          </a:stretch>
        </p:blipFill>
        <p:spPr>
          <a:xfrm>
            <a:off x="7566660" y="2638425"/>
            <a:ext cx="4451985" cy="410273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9240" y="264795"/>
            <a:ext cx="7040880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九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拉普拉斯变换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aphicFrame>
        <p:nvGraphicFramePr>
          <p:cNvPr id="30721" name="Object 2"/>
          <p:cNvGraphicFramePr>
            <a:graphicFrameLocks noGrp="1" noChangeAspect="1"/>
          </p:cNvGraphicFramePr>
          <p:nvPr>
            <p:custDataLst>
              <p:tags r:id="rId1"/>
            </p:custDataLst>
          </p:nvPr>
        </p:nvGraphicFramePr>
        <p:xfrm>
          <a:off x="386715" y="1276350"/>
          <a:ext cx="8893175" cy="347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2" imgW="4025900" imgH="1574800" progId="Equation.DSMT4">
                  <p:embed/>
                </p:oleObj>
              </mc:Choice>
              <mc:Fallback>
                <p:oleObj name="" r:id="rId2" imgW="4025900" imgH="1574800" progId="Equation.DSMT4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6715" y="1276350"/>
                        <a:ext cx="8893175" cy="3478213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9240" y="264795"/>
            <a:ext cx="7040880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九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拉普拉斯变换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aphicFrame>
        <p:nvGraphicFramePr>
          <p:cNvPr id="30721" name="Object 2"/>
          <p:cNvGraphicFramePr>
            <a:graphicFrameLocks noGrp="1" noChangeAspect="1"/>
          </p:cNvGraphicFramePr>
          <p:nvPr>
            <p:custDataLst>
              <p:tags r:id="rId1"/>
            </p:custDataLst>
          </p:nvPr>
        </p:nvGraphicFramePr>
        <p:xfrm>
          <a:off x="386715" y="1276350"/>
          <a:ext cx="7230745" cy="2828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2" imgW="4025900" imgH="1574800" progId="Equation.DSMT4">
                  <p:embed/>
                </p:oleObj>
              </mc:Choice>
              <mc:Fallback>
                <p:oleObj name="" r:id="rId2" imgW="4025900" imgH="1574800" progId="Equation.DSMT4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6715" y="1276350"/>
                        <a:ext cx="7230745" cy="282829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7699375" y="544830"/>
            <a:ext cx="4380865" cy="591883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9240" y="264795"/>
            <a:ext cx="7040880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九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拉普拉斯变换</a:t>
            </a:r>
            <a:endParaRPr lang="en-US" altLang="zh-CN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3370" y="1727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配套练习：见九十章大题狂做</a:t>
            </a:r>
            <a:endParaRPr lang="zh-CN" altLang="en-US">
              <a:solidFill>
                <a:srgbClr val="0070C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9240" y="264795"/>
            <a:ext cx="7040880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十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章：</a:t>
            </a:r>
            <a:r>
              <a:rPr 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Z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变换</a:t>
            </a:r>
            <a:endParaRPr lang="zh-CN" altLang="en-US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+mn-ea"/>
            </a:endParaRPr>
          </a:p>
        </p:txBody>
      </p:sp>
      <p:pic>
        <p:nvPicPr>
          <p:cNvPr id="135" name="图片 134"/>
          <p:cNvPicPr/>
          <p:nvPr/>
        </p:nvPicPr>
        <p:blipFill>
          <a:blip r:embed="rId1"/>
          <a:stretch>
            <a:fillRect/>
          </a:stretch>
        </p:blipFill>
        <p:spPr>
          <a:xfrm>
            <a:off x="998855" y="1736725"/>
            <a:ext cx="5360035" cy="28079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998855" y="13201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基本概念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36" name="图片 135"/>
          <p:cNvPicPr/>
          <p:nvPr/>
        </p:nvPicPr>
        <p:blipFill>
          <a:blip r:embed="rId2"/>
          <a:stretch>
            <a:fillRect/>
          </a:stretch>
        </p:blipFill>
        <p:spPr>
          <a:xfrm>
            <a:off x="6837680" y="928370"/>
            <a:ext cx="4649470" cy="5001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171055" y="4787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性质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9240" y="264795"/>
            <a:ext cx="7040880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十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章：</a:t>
            </a:r>
            <a:r>
              <a:rPr 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Z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变换</a:t>
            </a:r>
            <a:endParaRPr lang="zh-CN" altLang="en-US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+mn-ea"/>
            </a:endParaRPr>
          </a:p>
        </p:txBody>
      </p:sp>
      <p:pic>
        <p:nvPicPr>
          <p:cNvPr id="137" name="图片 136"/>
          <p:cNvPicPr/>
          <p:nvPr/>
        </p:nvPicPr>
        <p:blipFill>
          <a:blip r:embed="rId1"/>
          <a:stretch>
            <a:fillRect/>
          </a:stretch>
        </p:blipFill>
        <p:spPr>
          <a:xfrm>
            <a:off x="456565" y="1284605"/>
            <a:ext cx="5756910" cy="4610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8" name="图片 137"/>
          <p:cNvPicPr/>
          <p:nvPr/>
        </p:nvPicPr>
        <p:blipFill>
          <a:blip r:embed="rId2"/>
          <a:stretch>
            <a:fillRect/>
          </a:stretch>
        </p:blipFill>
        <p:spPr>
          <a:xfrm>
            <a:off x="6490335" y="742950"/>
            <a:ext cx="5553075" cy="35413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9240" y="264795"/>
            <a:ext cx="7040880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十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章：</a:t>
            </a:r>
            <a:r>
              <a:rPr 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Z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变换</a:t>
            </a:r>
            <a:endParaRPr lang="zh-CN" altLang="en-US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+mn-ea"/>
            </a:endParaRPr>
          </a:p>
        </p:txBody>
      </p:sp>
      <p:graphicFrame>
        <p:nvGraphicFramePr>
          <p:cNvPr id="3" name="Object 2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</p:nvPr>
        </p:nvGraphicFramePr>
        <p:xfrm>
          <a:off x="582613" y="1412875"/>
          <a:ext cx="8121650" cy="202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5499100" imgH="1371600" progId="Equation.DSMT4">
                  <p:embed/>
                </p:oleObj>
              </mc:Choice>
              <mc:Fallback>
                <p:oleObj name="" r:id="rId2" imgW="5499100" imgH="1371600" progId="Equation.DSMT4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2613" y="1412875"/>
                        <a:ext cx="8121650" cy="20256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5"/>
          <p:cNvGrpSpPr/>
          <p:nvPr/>
        </p:nvGrpSpPr>
        <p:grpSpPr>
          <a:xfrm>
            <a:off x="1692275" y="4076700"/>
            <a:ext cx="4984750" cy="1655763"/>
            <a:chOff x="1156" y="2795"/>
            <a:chExt cx="3140" cy="1043"/>
          </a:xfrm>
        </p:grpSpPr>
        <p:sp>
          <p:nvSpPr>
            <p:cNvPr id="6" name="Line 6"/>
            <p:cNvSpPr/>
            <p:nvPr>
              <p:custDataLst>
                <p:tags r:id="rId4"/>
              </p:custDataLst>
            </p:nvPr>
          </p:nvSpPr>
          <p:spPr>
            <a:xfrm>
              <a:off x="1519" y="2976"/>
              <a:ext cx="40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" name="Oval 7"/>
            <p:cNvSpPr/>
            <p:nvPr>
              <p:custDataLst>
                <p:tags r:id="rId5"/>
              </p:custDataLst>
            </p:nvPr>
          </p:nvSpPr>
          <p:spPr>
            <a:xfrm>
              <a:off x="1926" y="2856"/>
              <a:ext cx="212" cy="241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1800" b="0" dirty="0">
                  <a:latin typeface="Arial" panose="020B0604020202020204" pitchFamily="34" charset="0"/>
                  <a:ea typeface="SimSun" panose="02010600030101010101" pitchFamily="2" charset="-122"/>
                </a:rPr>
                <a:t>+</a:t>
              </a:r>
              <a:endParaRPr lang="en-US" altLang="zh-CN" sz="1800" b="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8" name="Line 8"/>
            <p:cNvSpPr/>
            <p:nvPr>
              <p:custDataLst>
                <p:tags r:id="rId6"/>
              </p:custDataLst>
            </p:nvPr>
          </p:nvSpPr>
          <p:spPr>
            <a:xfrm flipV="1">
              <a:off x="3576" y="2976"/>
              <a:ext cx="347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" name="Line 9"/>
            <p:cNvSpPr/>
            <p:nvPr>
              <p:custDataLst>
                <p:tags r:id="rId7"/>
              </p:custDataLst>
            </p:nvPr>
          </p:nvSpPr>
          <p:spPr>
            <a:xfrm>
              <a:off x="2138" y="2976"/>
              <a:ext cx="853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" name="Rectangle 10"/>
            <p:cNvSpPr/>
            <p:nvPr>
              <p:custDataLst>
                <p:tags r:id="rId8"/>
              </p:custDataLst>
            </p:nvPr>
          </p:nvSpPr>
          <p:spPr>
            <a:xfrm>
              <a:off x="2653" y="3158"/>
              <a:ext cx="266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1800" b="0" dirty="0">
                  <a:latin typeface="Arial" panose="020B0604020202020204" pitchFamily="34" charset="0"/>
                  <a:ea typeface="SimSun" panose="02010600030101010101" pitchFamily="2" charset="-122"/>
                </a:rPr>
                <a:t>1/z</a:t>
              </a:r>
              <a:endParaRPr lang="en-US" altLang="zh-CN" sz="1800" b="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1" name="Line 11"/>
            <p:cNvSpPr/>
            <p:nvPr>
              <p:custDataLst>
                <p:tags r:id="rId9"/>
              </p:custDataLst>
            </p:nvPr>
          </p:nvSpPr>
          <p:spPr>
            <a:xfrm>
              <a:off x="2937" y="2977"/>
              <a:ext cx="42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2" name="Rectangle 12"/>
            <p:cNvSpPr/>
            <p:nvPr>
              <p:custDataLst>
                <p:tags r:id="rId10"/>
              </p:custDataLst>
            </p:nvPr>
          </p:nvSpPr>
          <p:spPr>
            <a:xfrm>
              <a:off x="1156" y="2795"/>
              <a:ext cx="373" cy="3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pPr algn="ctr"/>
              <a:r>
                <a:rPr lang="en-US" altLang="zh-CN" sz="1800" b="0" i="1" dirty="0">
                  <a:latin typeface="Times New Roman" panose="02020603050405020304" pitchFamily="18" charset="0"/>
                  <a:ea typeface="SimSun" panose="02010600030101010101" pitchFamily="2" charset="-122"/>
                </a:rPr>
                <a:t>x</a:t>
              </a:r>
              <a:r>
                <a:rPr lang="en-US" altLang="zh-CN" sz="1800" b="0" dirty="0">
                  <a:latin typeface="Arial" panose="020B0604020202020204" pitchFamily="34" charset="0"/>
                  <a:ea typeface="SimSun" panose="02010600030101010101" pitchFamily="2" charset="-122"/>
                </a:rPr>
                <a:t>[n]</a:t>
              </a:r>
              <a:endParaRPr lang="en-US" altLang="zh-CN" sz="1800" b="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3" name="Rectangle 13"/>
            <p:cNvSpPr/>
            <p:nvPr>
              <p:custDataLst>
                <p:tags r:id="rId11"/>
              </p:custDataLst>
            </p:nvPr>
          </p:nvSpPr>
          <p:spPr>
            <a:xfrm>
              <a:off x="3923" y="2795"/>
              <a:ext cx="373" cy="3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pPr algn="ctr"/>
              <a:r>
                <a:rPr lang="en-US" altLang="zh-CN" sz="1800" b="0" i="1" dirty="0">
                  <a:latin typeface="Times New Roman" panose="02020603050405020304" pitchFamily="18" charset="0"/>
                  <a:ea typeface="SimSun" panose="02010600030101010101" pitchFamily="2" charset="-122"/>
                </a:rPr>
                <a:t>y</a:t>
              </a:r>
              <a:r>
                <a:rPr lang="en-US" altLang="zh-CN" sz="1800" b="0" dirty="0">
                  <a:latin typeface="Arial" panose="020B0604020202020204" pitchFamily="34" charset="0"/>
                  <a:ea typeface="SimSun" panose="02010600030101010101" pitchFamily="2" charset="-122"/>
                </a:rPr>
                <a:t>[</a:t>
              </a:r>
              <a:r>
                <a:rPr lang="en-US" altLang="zh-CN" sz="1800" b="0" i="1" dirty="0">
                  <a:latin typeface="Times New Roman" panose="02020603050405020304" pitchFamily="18" charset="0"/>
                  <a:ea typeface="SimSun" panose="02010600030101010101" pitchFamily="2" charset="-122"/>
                </a:rPr>
                <a:t>n</a:t>
              </a:r>
              <a:r>
                <a:rPr lang="en-US" altLang="zh-CN" sz="1800" b="0" dirty="0">
                  <a:latin typeface="Times New Roman" panose="02020603050405020304" pitchFamily="18" charset="0"/>
                  <a:ea typeface="SimSun" panose="02010600030101010101" pitchFamily="2" charset="-122"/>
                </a:rPr>
                <a:t>]</a:t>
              </a:r>
              <a:endParaRPr lang="en-US" altLang="zh-CN" sz="1800" b="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4" name="Line 14"/>
            <p:cNvSpPr/>
            <p:nvPr>
              <p:custDataLst>
                <p:tags r:id="rId12"/>
              </p:custDataLst>
            </p:nvPr>
          </p:nvSpPr>
          <p:spPr>
            <a:xfrm>
              <a:off x="2789" y="3430"/>
              <a:ext cx="0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5" name="Line 15"/>
            <p:cNvSpPr/>
            <p:nvPr>
              <p:custDataLst>
                <p:tags r:id="rId13"/>
              </p:custDataLst>
            </p:nvPr>
          </p:nvSpPr>
          <p:spPr>
            <a:xfrm flipH="1">
              <a:off x="2018" y="3566"/>
              <a:ext cx="145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16" name="Line 16"/>
            <p:cNvSpPr/>
            <p:nvPr>
              <p:custDataLst>
                <p:tags r:id="rId14"/>
              </p:custDataLst>
            </p:nvPr>
          </p:nvSpPr>
          <p:spPr>
            <a:xfrm flipH="1" flipV="1">
              <a:off x="2018" y="3113"/>
              <a:ext cx="0" cy="45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7" name="Rectangle 17"/>
            <p:cNvSpPr/>
            <p:nvPr>
              <p:custDataLst>
                <p:tags r:id="rId15"/>
              </p:custDataLst>
            </p:nvPr>
          </p:nvSpPr>
          <p:spPr>
            <a:xfrm>
              <a:off x="2200" y="3475"/>
              <a:ext cx="373" cy="3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pPr algn="ctr"/>
              <a:r>
                <a:rPr lang="en-US" altLang="zh-CN" sz="1800" b="0" dirty="0">
                  <a:latin typeface="Times New Roman" panose="02020603050405020304" pitchFamily="18" charset="0"/>
                  <a:ea typeface="SimSun" panose="02010600030101010101" pitchFamily="2" charset="-122"/>
                </a:rPr>
                <a:t>-k/4</a:t>
              </a:r>
              <a:endParaRPr lang="en-US" altLang="zh-CN" sz="1800" b="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8" name="Oval 18"/>
            <p:cNvSpPr/>
            <p:nvPr>
              <p:custDataLst>
                <p:tags r:id="rId16"/>
              </p:custDataLst>
            </p:nvPr>
          </p:nvSpPr>
          <p:spPr>
            <a:xfrm>
              <a:off x="3363" y="2857"/>
              <a:ext cx="212" cy="241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1800" b="0" dirty="0">
                  <a:latin typeface="Arial" panose="020B0604020202020204" pitchFamily="34" charset="0"/>
                  <a:ea typeface="SimSun" panose="02010600030101010101" pitchFamily="2" charset="-122"/>
                </a:rPr>
                <a:t>+</a:t>
              </a:r>
              <a:endParaRPr lang="en-US" altLang="zh-CN" sz="1800" b="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9" name="Line 19"/>
            <p:cNvSpPr/>
            <p:nvPr>
              <p:custDataLst>
                <p:tags r:id="rId17"/>
              </p:custDataLst>
            </p:nvPr>
          </p:nvSpPr>
          <p:spPr>
            <a:xfrm>
              <a:off x="2789" y="2976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" name="Line 20"/>
            <p:cNvSpPr/>
            <p:nvPr>
              <p:custDataLst>
                <p:tags r:id="rId18"/>
              </p:custDataLst>
            </p:nvPr>
          </p:nvSpPr>
          <p:spPr>
            <a:xfrm flipH="1" flipV="1">
              <a:off x="3470" y="3113"/>
              <a:ext cx="0" cy="45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1" name="Rectangle 21"/>
            <p:cNvSpPr/>
            <p:nvPr>
              <p:custDataLst>
                <p:tags r:id="rId19"/>
              </p:custDataLst>
            </p:nvPr>
          </p:nvSpPr>
          <p:spPr>
            <a:xfrm>
              <a:off x="2925" y="3475"/>
              <a:ext cx="373" cy="3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pPr algn="ctr"/>
              <a:r>
                <a:rPr lang="en-US" altLang="zh-CN" sz="1800" b="0" dirty="0">
                  <a:latin typeface="Times New Roman" panose="02020603050405020304" pitchFamily="18" charset="0"/>
                  <a:ea typeface="SimSun" panose="02010600030101010101" pitchFamily="2" charset="-122"/>
                </a:rPr>
                <a:t>-k/3</a:t>
              </a:r>
              <a:endParaRPr lang="en-US" altLang="zh-CN" sz="1800" b="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9240" y="264795"/>
            <a:ext cx="7040880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十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章：</a:t>
            </a:r>
            <a:r>
              <a:rPr 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Z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变换</a:t>
            </a:r>
            <a:endParaRPr lang="zh-CN" altLang="en-US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+mn-ea"/>
            </a:endParaRPr>
          </a:p>
        </p:txBody>
      </p:sp>
      <p:graphicFrame>
        <p:nvGraphicFramePr>
          <p:cNvPr id="3" name="Object 2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</p:nvPr>
        </p:nvGraphicFramePr>
        <p:xfrm>
          <a:off x="582613" y="1412875"/>
          <a:ext cx="8121650" cy="202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5499100" imgH="1371600" progId="Equation.DSMT4">
                  <p:embed/>
                </p:oleObj>
              </mc:Choice>
              <mc:Fallback>
                <p:oleObj name="" r:id="rId2" imgW="5499100" imgH="1371600" progId="Equation.DSMT4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2613" y="1412875"/>
                        <a:ext cx="8121650" cy="20256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5"/>
          <p:cNvGrpSpPr/>
          <p:nvPr/>
        </p:nvGrpSpPr>
        <p:grpSpPr>
          <a:xfrm>
            <a:off x="1692275" y="4076700"/>
            <a:ext cx="4984750" cy="1655763"/>
            <a:chOff x="1156" y="2795"/>
            <a:chExt cx="3140" cy="1043"/>
          </a:xfrm>
        </p:grpSpPr>
        <p:sp>
          <p:nvSpPr>
            <p:cNvPr id="6" name="Line 6"/>
            <p:cNvSpPr/>
            <p:nvPr>
              <p:custDataLst>
                <p:tags r:id="rId4"/>
              </p:custDataLst>
            </p:nvPr>
          </p:nvSpPr>
          <p:spPr>
            <a:xfrm>
              <a:off x="1519" y="2976"/>
              <a:ext cx="40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" name="Oval 7"/>
            <p:cNvSpPr/>
            <p:nvPr>
              <p:custDataLst>
                <p:tags r:id="rId5"/>
              </p:custDataLst>
            </p:nvPr>
          </p:nvSpPr>
          <p:spPr>
            <a:xfrm>
              <a:off x="1926" y="2856"/>
              <a:ext cx="212" cy="241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1800" b="0" dirty="0">
                  <a:latin typeface="Arial" panose="020B0604020202020204" pitchFamily="34" charset="0"/>
                  <a:ea typeface="SimSun" panose="02010600030101010101" pitchFamily="2" charset="-122"/>
                </a:rPr>
                <a:t>+</a:t>
              </a:r>
              <a:endParaRPr lang="en-US" altLang="zh-CN" sz="1800" b="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8" name="Line 8"/>
            <p:cNvSpPr/>
            <p:nvPr>
              <p:custDataLst>
                <p:tags r:id="rId6"/>
              </p:custDataLst>
            </p:nvPr>
          </p:nvSpPr>
          <p:spPr>
            <a:xfrm flipV="1">
              <a:off x="3576" y="2976"/>
              <a:ext cx="347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" name="Line 9"/>
            <p:cNvSpPr/>
            <p:nvPr>
              <p:custDataLst>
                <p:tags r:id="rId7"/>
              </p:custDataLst>
            </p:nvPr>
          </p:nvSpPr>
          <p:spPr>
            <a:xfrm>
              <a:off x="2138" y="2976"/>
              <a:ext cx="853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" name="Rectangle 10"/>
            <p:cNvSpPr/>
            <p:nvPr>
              <p:custDataLst>
                <p:tags r:id="rId8"/>
              </p:custDataLst>
            </p:nvPr>
          </p:nvSpPr>
          <p:spPr>
            <a:xfrm>
              <a:off x="2653" y="3158"/>
              <a:ext cx="266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1800" b="0" dirty="0">
                  <a:latin typeface="Arial" panose="020B0604020202020204" pitchFamily="34" charset="0"/>
                  <a:ea typeface="SimSun" panose="02010600030101010101" pitchFamily="2" charset="-122"/>
                </a:rPr>
                <a:t>1/z</a:t>
              </a:r>
              <a:endParaRPr lang="en-US" altLang="zh-CN" sz="1800" b="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1" name="Line 11"/>
            <p:cNvSpPr/>
            <p:nvPr>
              <p:custDataLst>
                <p:tags r:id="rId9"/>
              </p:custDataLst>
            </p:nvPr>
          </p:nvSpPr>
          <p:spPr>
            <a:xfrm>
              <a:off x="2937" y="2977"/>
              <a:ext cx="42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2" name="Rectangle 12"/>
            <p:cNvSpPr/>
            <p:nvPr>
              <p:custDataLst>
                <p:tags r:id="rId10"/>
              </p:custDataLst>
            </p:nvPr>
          </p:nvSpPr>
          <p:spPr>
            <a:xfrm>
              <a:off x="1156" y="2795"/>
              <a:ext cx="373" cy="3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pPr algn="ctr"/>
              <a:r>
                <a:rPr lang="en-US" altLang="zh-CN" sz="1800" b="0" i="1" dirty="0">
                  <a:latin typeface="Times New Roman" panose="02020603050405020304" pitchFamily="18" charset="0"/>
                  <a:ea typeface="SimSun" panose="02010600030101010101" pitchFamily="2" charset="-122"/>
                </a:rPr>
                <a:t>x</a:t>
              </a:r>
              <a:r>
                <a:rPr lang="en-US" altLang="zh-CN" sz="1800" b="0" dirty="0">
                  <a:latin typeface="Arial" panose="020B0604020202020204" pitchFamily="34" charset="0"/>
                  <a:ea typeface="SimSun" panose="02010600030101010101" pitchFamily="2" charset="-122"/>
                </a:rPr>
                <a:t>[n]</a:t>
              </a:r>
              <a:endParaRPr lang="en-US" altLang="zh-CN" sz="1800" b="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3" name="Rectangle 13"/>
            <p:cNvSpPr/>
            <p:nvPr>
              <p:custDataLst>
                <p:tags r:id="rId11"/>
              </p:custDataLst>
            </p:nvPr>
          </p:nvSpPr>
          <p:spPr>
            <a:xfrm>
              <a:off x="3923" y="2795"/>
              <a:ext cx="373" cy="3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pPr algn="ctr"/>
              <a:r>
                <a:rPr lang="en-US" altLang="zh-CN" sz="1800" b="0" i="1" dirty="0">
                  <a:latin typeface="Times New Roman" panose="02020603050405020304" pitchFamily="18" charset="0"/>
                  <a:ea typeface="SimSun" panose="02010600030101010101" pitchFamily="2" charset="-122"/>
                </a:rPr>
                <a:t>y</a:t>
              </a:r>
              <a:r>
                <a:rPr lang="en-US" altLang="zh-CN" sz="1800" b="0" dirty="0">
                  <a:latin typeface="Arial" panose="020B0604020202020204" pitchFamily="34" charset="0"/>
                  <a:ea typeface="SimSun" panose="02010600030101010101" pitchFamily="2" charset="-122"/>
                </a:rPr>
                <a:t>[</a:t>
              </a:r>
              <a:r>
                <a:rPr lang="en-US" altLang="zh-CN" sz="1800" b="0" i="1" dirty="0">
                  <a:latin typeface="Times New Roman" panose="02020603050405020304" pitchFamily="18" charset="0"/>
                  <a:ea typeface="SimSun" panose="02010600030101010101" pitchFamily="2" charset="-122"/>
                </a:rPr>
                <a:t>n</a:t>
              </a:r>
              <a:r>
                <a:rPr lang="en-US" altLang="zh-CN" sz="1800" b="0" dirty="0">
                  <a:latin typeface="Times New Roman" panose="02020603050405020304" pitchFamily="18" charset="0"/>
                  <a:ea typeface="SimSun" panose="02010600030101010101" pitchFamily="2" charset="-122"/>
                </a:rPr>
                <a:t>]</a:t>
              </a:r>
              <a:endParaRPr lang="en-US" altLang="zh-CN" sz="1800" b="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4" name="Line 14"/>
            <p:cNvSpPr/>
            <p:nvPr>
              <p:custDataLst>
                <p:tags r:id="rId12"/>
              </p:custDataLst>
            </p:nvPr>
          </p:nvSpPr>
          <p:spPr>
            <a:xfrm>
              <a:off x="2789" y="3430"/>
              <a:ext cx="0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5" name="Line 15"/>
            <p:cNvSpPr/>
            <p:nvPr>
              <p:custDataLst>
                <p:tags r:id="rId13"/>
              </p:custDataLst>
            </p:nvPr>
          </p:nvSpPr>
          <p:spPr>
            <a:xfrm flipH="1">
              <a:off x="2018" y="3566"/>
              <a:ext cx="145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16" name="Line 16"/>
            <p:cNvSpPr/>
            <p:nvPr>
              <p:custDataLst>
                <p:tags r:id="rId14"/>
              </p:custDataLst>
            </p:nvPr>
          </p:nvSpPr>
          <p:spPr>
            <a:xfrm flipH="1" flipV="1">
              <a:off x="2018" y="3113"/>
              <a:ext cx="0" cy="45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7" name="Rectangle 17"/>
            <p:cNvSpPr/>
            <p:nvPr>
              <p:custDataLst>
                <p:tags r:id="rId15"/>
              </p:custDataLst>
            </p:nvPr>
          </p:nvSpPr>
          <p:spPr>
            <a:xfrm>
              <a:off x="2200" y="3475"/>
              <a:ext cx="373" cy="3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pPr algn="ctr"/>
              <a:r>
                <a:rPr lang="en-US" altLang="zh-CN" sz="1800" b="0" dirty="0">
                  <a:latin typeface="Times New Roman" panose="02020603050405020304" pitchFamily="18" charset="0"/>
                  <a:ea typeface="SimSun" panose="02010600030101010101" pitchFamily="2" charset="-122"/>
                </a:rPr>
                <a:t>-k/4</a:t>
              </a:r>
              <a:endParaRPr lang="en-US" altLang="zh-CN" sz="1800" b="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8" name="Oval 18"/>
            <p:cNvSpPr/>
            <p:nvPr>
              <p:custDataLst>
                <p:tags r:id="rId16"/>
              </p:custDataLst>
            </p:nvPr>
          </p:nvSpPr>
          <p:spPr>
            <a:xfrm>
              <a:off x="3363" y="2857"/>
              <a:ext cx="212" cy="241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1800" b="0" dirty="0">
                  <a:latin typeface="Arial" panose="020B0604020202020204" pitchFamily="34" charset="0"/>
                  <a:ea typeface="SimSun" panose="02010600030101010101" pitchFamily="2" charset="-122"/>
                </a:rPr>
                <a:t>+</a:t>
              </a:r>
              <a:endParaRPr lang="en-US" altLang="zh-CN" sz="1800" b="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9" name="Line 19"/>
            <p:cNvSpPr/>
            <p:nvPr>
              <p:custDataLst>
                <p:tags r:id="rId17"/>
              </p:custDataLst>
            </p:nvPr>
          </p:nvSpPr>
          <p:spPr>
            <a:xfrm>
              <a:off x="2789" y="2976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" name="Line 20"/>
            <p:cNvSpPr/>
            <p:nvPr>
              <p:custDataLst>
                <p:tags r:id="rId18"/>
              </p:custDataLst>
            </p:nvPr>
          </p:nvSpPr>
          <p:spPr>
            <a:xfrm flipH="1" flipV="1">
              <a:off x="3470" y="3113"/>
              <a:ext cx="0" cy="45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1" name="Rectangle 21"/>
            <p:cNvSpPr/>
            <p:nvPr>
              <p:custDataLst>
                <p:tags r:id="rId19"/>
              </p:custDataLst>
            </p:nvPr>
          </p:nvSpPr>
          <p:spPr>
            <a:xfrm>
              <a:off x="2925" y="3475"/>
              <a:ext cx="373" cy="3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pPr algn="ctr"/>
              <a:r>
                <a:rPr lang="en-US" altLang="zh-CN" sz="1800" b="0" dirty="0">
                  <a:latin typeface="Times New Roman" panose="02020603050405020304" pitchFamily="18" charset="0"/>
                  <a:ea typeface="SimSun" panose="02010600030101010101" pitchFamily="2" charset="-122"/>
                </a:rPr>
                <a:t>-k/3</a:t>
              </a:r>
              <a:endParaRPr lang="en-US" altLang="zh-CN" sz="1800" b="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716915" y="11004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70C0"/>
                </a:solidFill>
              </a:rPr>
              <a:t>19-20</a:t>
            </a:r>
            <a:r>
              <a:rPr lang="zh-CN" altLang="en-US">
                <a:solidFill>
                  <a:srgbClr val="0070C0"/>
                </a:solidFill>
              </a:rPr>
              <a:t>考题（</a:t>
            </a:r>
            <a:r>
              <a:rPr lang="en-US" altLang="zh-CN">
                <a:solidFill>
                  <a:srgbClr val="0070C0"/>
                </a:solidFill>
              </a:rPr>
              <a:t>16</a:t>
            </a:r>
            <a:r>
              <a:rPr lang="zh-CN" altLang="en-US">
                <a:solidFill>
                  <a:srgbClr val="0070C0"/>
                </a:solidFill>
              </a:rPr>
              <a:t>分）</a:t>
            </a:r>
            <a:endParaRPr lang="zh-CN" altLang="en-US">
              <a:solidFill>
                <a:srgbClr val="0070C0"/>
              </a:solidFill>
            </a:endParaRPr>
          </a:p>
        </p:txBody>
      </p:sp>
      <p:pic>
        <p:nvPicPr>
          <p:cNvPr id="141" name="图片 140"/>
          <p:cNvPicPr/>
          <p:nvPr/>
        </p:nvPicPr>
        <p:blipFill>
          <a:blip r:embed="rId20"/>
          <a:stretch>
            <a:fillRect/>
          </a:stretch>
        </p:blipFill>
        <p:spPr>
          <a:xfrm>
            <a:off x="6880860" y="3016885"/>
            <a:ext cx="5163185" cy="29565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9240" y="264795"/>
            <a:ext cx="7040880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第</a:t>
            </a:r>
            <a:r>
              <a:rPr 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十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章：</a:t>
            </a:r>
            <a:r>
              <a:rPr 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Z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变换</a:t>
            </a:r>
            <a:endParaRPr lang="zh-CN" altLang="en-US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563370" y="1727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配套练习：见九十章大题狂做</a:t>
            </a:r>
            <a:endParaRPr lang="zh-CN" altLang="en-US">
              <a:solidFill>
                <a:srgbClr val="0070C0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第一章：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系统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的判断</a:t>
            </a:r>
            <a:endParaRPr lang="zh-CN" altLang="en-US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0870" y="1193165"/>
            <a:ext cx="7962900" cy="2675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Tx/>
              <a:buNone/>
              <a:defRPr/>
            </a:pPr>
            <a:r>
              <a:rPr kumimoji="1" lang="en-US" altLang="zh-CN" sz="24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sym typeface="+mn-ea"/>
              </a:rPr>
              <a:t>  </a:t>
            </a:r>
            <a:r>
              <a:rPr kumimoji="1" lang="zh-CN" altLang="en-US" sz="2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线性性</a:t>
            </a:r>
            <a:r>
              <a:rPr kumimoji="1"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：满足叠加性质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Tx/>
              <a:buNone/>
              <a:defRPr/>
            </a:pPr>
            <a:r>
              <a:rPr kumimoji="1"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 记忆性：系统某一时刻输出仅由该时刻输入决定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Tx/>
              <a:buNone/>
              <a:defRPr/>
            </a:pPr>
            <a:r>
              <a:rPr kumimoji="1"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 可逆性：不同输入导致不同输出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Tx/>
              <a:buNone/>
              <a:defRPr/>
            </a:pPr>
            <a:r>
              <a:rPr kumimoji="1"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 </a:t>
            </a:r>
            <a:r>
              <a:rPr kumimoji="1"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因果性</a:t>
            </a:r>
            <a:r>
              <a:rPr kumimoji="1"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：系统某时刻输出与现在及过去时刻输入有关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Tx/>
              <a:buNone/>
              <a:defRPr/>
            </a:pPr>
            <a:r>
              <a:rPr kumimoji="1"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 </a:t>
            </a:r>
            <a:r>
              <a:rPr kumimoji="1" lang="zh-CN" altLang="en-US" sz="2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稳定性</a:t>
            </a:r>
            <a:r>
              <a:rPr kumimoji="1"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：若输入有界，输出也</a:t>
            </a:r>
            <a:r>
              <a:rPr kumimoji="1" lang="zh-CN" altLang="en-US" sz="24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有界 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Tx/>
              <a:buNone/>
              <a:defRPr/>
            </a:pPr>
            <a:r>
              <a:rPr kumimoji="1"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  </a:t>
            </a:r>
            <a:r>
              <a:rPr kumimoji="1" lang="zh-CN" altLang="en-US" sz="2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时不变性</a:t>
            </a:r>
            <a:r>
              <a:rPr kumimoji="1"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：系统的特性与时间没有关系</a:t>
            </a:r>
            <a:endParaRPr kumimoji="1" lang="zh-CN" altLang="en-US" sz="24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9625" y="402717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zh-CN" altLang="en-US" sz="2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sym typeface="+mn-ea"/>
              </a:rPr>
              <a:t>注意：判断性质时常用反例来说明</a:t>
            </a:r>
            <a:endParaRPr kumimoji="1" lang="zh-CN" altLang="en-US" sz="24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5" y="1926590"/>
            <a:ext cx="12191365" cy="3343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239385" y="3429000"/>
            <a:ext cx="13004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zh-CN" altLang="en-US" sz="4400" b="1">
                <a:solidFill>
                  <a:srgbClr val="3C8689"/>
                </a:solidFill>
                <a:latin typeface="DengXian" panose="02010600030101010101" charset="-122"/>
                <a:ea typeface="DengXian" panose="02010600030101010101" charset="-122"/>
                <a:cs typeface="DengXian" panose="02010600030101010101" charset="-122"/>
                <a:sym typeface="+mn-ea"/>
              </a:rPr>
              <a:t>总结</a:t>
            </a:r>
            <a:endParaRPr lang="zh-CN" altLang="en-US" sz="4400" b="1">
              <a:solidFill>
                <a:srgbClr val="3C8689"/>
              </a:solidFill>
              <a:latin typeface="DengXian" panose="02010600030101010101" charset="-122"/>
              <a:ea typeface="DengXian" panose="02010600030101010101" charset="-122"/>
              <a:cs typeface="DengXian" panose="02010600030101010101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498465" y="2085340"/>
            <a:ext cx="10414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rgbClr val="3C86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lang="en-US" altLang="zh-CN" sz="7200" b="1">
              <a:solidFill>
                <a:srgbClr val="3C868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1018540" y="22942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做好准备放松心态就好啦！！！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32280" y="4532630"/>
            <a:ext cx="8488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/>
              <a:t>祝大家信号与系统拿到高分！！！</a:t>
            </a:r>
            <a:endParaRPr lang="zh-CN" altLang="en-US" sz="4400" b="1"/>
          </a:p>
        </p:txBody>
      </p:sp>
      <p:sp>
        <p:nvSpPr>
          <p:cNvPr id="2" name="文本框 1"/>
          <p:cNvSpPr txBox="1"/>
          <p:nvPr/>
        </p:nvSpPr>
        <p:spPr>
          <a:xfrm>
            <a:off x="889635" y="1010920"/>
            <a:ext cx="670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考试心得：没有诀窍，多做题，复习不遗漏知识点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81075" y="16783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我个人的一张纸开卷会放在文件里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5" y="1926590"/>
            <a:ext cx="12191365" cy="327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49362" y="2708275"/>
            <a:ext cx="4390768" cy="92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85000"/>
                    <a:lumOff val="1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感谢</a:t>
            </a:r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你的观看</a:t>
            </a:r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第一章：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系统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的判断</a:t>
            </a:r>
            <a:endParaRPr lang="zh-CN" altLang="en-US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3410" y="1290955"/>
            <a:ext cx="5872480" cy="265684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13410" y="4138295"/>
            <a:ext cx="6964045" cy="21374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第一章：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系统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的判断</a:t>
            </a:r>
            <a:endParaRPr lang="zh-CN" altLang="en-US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3410" y="1290955"/>
            <a:ext cx="5872480" cy="2656840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613410" y="4045585"/>
            <a:ext cx="7936230" cy="2263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400290" y="18389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时不变系统往往不含</a:t>
            </a:r>
            <a:r>
              <a:rPr lang="en-US" altLang="zh-CN">
                <a:solidFill>
                  <a:srgbClr val="FF0000"/>
                </a:solidFill>
              </a:rPr>
              <a:t>t</a:t>
            </a:r>
            <a:r>
              <a:rPr lang="zh-CN" altLang="en-US">
                <a:solidFill>
                  <a:srgbClr val="FF0000"/>
                </a:solidFill>
              </a:rPr>
              <a:t>的倍数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68923" y="264795"/>
            <a:ext cx="5767705" cy="835660"/>
          </a:xfrm>
        </p:spPr>
        <p:txBody>
          <a:bodyPr>
            <a:normAutofit/>
          </a:bodyPr>
          <a:p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第一章：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 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系统</a:t>
            </a:r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的判断</a:t>
            </a:r>
            <a:endParaRPr lang="zh-CN" altLang="en-US" sz="40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855" y="1320165"/>
            <a:ext cx="5869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特例（</a:t>
            </a:r>
            <a:r>
              <a:rPr lang="en-US" altLang="zh-CN"/>
              <a:t>1</a:t>
            </a:r>
            <a:r>
              <a:rPr lang="zh-CN" altLang="en-US"/>
              <a:t>）线性性不能存在于某些分段函数中</a:t>
            </a:r>
            <a:endParaRPr lang="zh-CN" altLang="en-US"/>
          </a:p>
        </p:txBody>
      </p:sp>
      <p:graphicFrame>
        <p:nvGraphicFramePr>
          <p:cNvPr id="31749" name="Object 4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17855" y="1946910"/>
          <a:ext cx="4688205" cy="1588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2" imgW="2006600" imgH="685800" progId="Equation.3">
                  <p:embed/>
                </p:oleObj>
              </mc:Choice>
              <mc:Fallback>
                <p:oleObj name="" r:id="rId2" imgW="2006600" imgH="685800" progId="Equation.3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855" y="1946910"/>
                        <a:ext cx="4688205" cy="1588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Object 2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5894070" y="1417320"/>
          <a:ext cx="5791835" cy="3093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5" imgW="2425700" imgH="1295400" progId="Equation.DSMT4">
                  <p:embed/>
                </p:oleObj>
              </mc:Choice>
              <mc:Fallback>
                <p:oleObj name="" r:id="rId5" imgW="2425700" imgH="1295400" progId="Equation.DSMT4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94070" y="1417320"/>
                        <a:ext cx="5791835" cy="30937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topBottom"/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bottomTop"/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navigation"/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18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18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5418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5、17、18、19、20、21、24、25、26、27"/>
</p:tagLst>
</file>

<file path=ppt/tags/tag146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  <p:tag name="KSO_WM_SPECIAL_SOURCE" val="bdnull"/>
</p:tagLst>
</file>

<file path=ppt/tags/tag147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  <p:tag name="KSO_WM_SPECIAL_SOURCE" val="bdnull"/>
</p:tagLst>
</file>

<file path=ppt/tags/tag148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  <p:tag name="KSO_WM_SPECIAL_SOURCE" val="bdnull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  <p:tag name="KSO_WM_SPECIAL_SOURCE" val="bdnull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  <p:tag name="KSO_WM_SPECIAL_SOURCE" val="bdnull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1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3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3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3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3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3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4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4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418"/>
  <p:tag name="KSO_WM_SPECIAL_SOURCE" val="bdnull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  <p:tag name="KSO_WM_SPECIAL_SOURCE" val="bdnull"/>
</p:tagLst>
</file>

<file path=ppt/tags/tag47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  <p:tag name="KSO_WM_SPECIAL_SOURCE" val="bdnull"/>
</p:tagLst>
</file>

<file path=ppt/tags/tag472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  <p:tag name="KSO_WM_SPECIAL_SOURCE" val="bdnull"/>
</p:tagLst>
</file>

<file path=ppt/tags/tag473.xml><?xml version="1.0" encoding="utf-8"?>
<p:tagLst xmlns:p="http://schemas.openxmlformats.org/presentationml/2006/main">
  <p:tag name="KSO_WPP_MARK_KEY" val="0375b43f-ddae-4a39-8184-0270128c4272"/>
  <p:tag name="COMMONDATA" val="eyJjb3VudCI6MTgsImhkaWQiOiIxMmZmNWFiYjI4MmQ1NmYzZDdhNjZhYjcxNGFiMjRhMCIsInVzZXJDb3VudCI6MTh9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*y*2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TYPE" val="i"/>
  <p:tag name="KSO_WM_UNIT_SUBTYPE" val="h"/>
  <p:tag name="KSO_WM_SLIDE_BACKGROUND_TYPE" val="general"/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2*i*0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leftRight"/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“千图网海量PPT模板www.58pic.com”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5">
      <a:dk1>
        <a:sysClr val="windowText" lastClr="000000"/>
      </a:dk1>
      <a:lt1>
        <a:sysClr val="window" lastClr="FFFFFF"/>
      </a:lt1>
      <a:dk2>
        <a:srgbClr val="EDF3F2"/>
      </a:dk2>
      <a:lt2>
        <a:srgbClr val="FFFFFF"/>
      </a:lt2>
      <a:accent1>
        <a:srgbClr val="2C6058"/>
      </a:accent1>
      <a:accent2>
        <a:srgbClr val="365E4F"/>
      </a:accent2>
      <a:accent3>
        <a:srgbClr val="415D46"/>
      </a:accent3>
      <a:accent4>
        <a:srgbClr val="4B5B3E"/>
      </a:accent4>
      <a:accent5>
        <a:srgbClr val="565A35"/>
      </a:accent5>
      <a:accent6>
        <a:srgbClr val="60582C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2179</Words>
  <Application>WPS 演示</Application>
  <PresentationFormat>宽屏</PresentationFormat>
  <Paragraphs>485</Paragraphs>
  <Slides>62</Slides>
  <Notes>24</Notes>
  <HiddenSlides>0</HiddenSlides>
  <MMClips>1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37</vt:i4>
      </vt:variant>
      <vt:variant>
        <vt:lpstr>幻灯片标题</vt:lpstr>
      </vt:variant>
      <vt:variant>
        <vt:i4>62</vt:i4>
      </vt:variant>
    </vt:vector>
  </HeadingPairs>
  <TitlesOfParts>
    <vt:vector size="116" baseType="lpstr">
      <vt:lpstr>Arial</vt:lpstr>
      <vt:lpstr>SimSun</vt:lpstr>
      <vt:lpstr>Wingdings</vt:lpstr>
      <vt:lpstr>SimHei</vt:lpstr>
      <vt:lpstr>Microsoft YaHei</vt:lpstr>
      <vt:lpstr>汉仪旗黑-85S</vt:lpstr>
      <vt:lpstr>Calibri</vt:lpstr>
      <vt:lpstr>DengXian</vt:lpstr>
      <vt:lpstr>楷体_GB2312</vt:lpstr>
      <vt:lpstr>NSimSun</vt:lpstr>
      <vt:lpstr>Arial Unicode MS</vt:lpstr>
      <vt:lpstr>Tahoma</vt:lpstr>
      <vt:lpstr>Symbol</vt:lpstr>
      <vt:lpstr>Times New Roman</vt:lpstr>
      <vt:lpstr>隶书</vt:lpstr>
      <vt:lpstr>“千图网海量PPT模板www.58pic.com”</vt:lpstr>
      <vt:lpstr>Office 主题​​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Equation.3</vt:lpstr>
      <vt:lpstr>Equation.DSMT4</vt:lpstr>
      <vt:lpstr>Equation.3</vt:lpstr>
      <vt:lpstr>Equation.3</vt:lpstr>
      <vt:lpstr>Equation.3</vt:lpstr>
      <vt:lpstr>Equation.DSMT4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第一章： 系统的判断</vt:lpstr>
      <vt:lpstr>第一章： 系统的判断</vt:lpstr>
      <vt:lpstr>第一章： 系统的判断</vt:lpstr>
      <vt:lpstr>第一章： 系统的判断</vt:lpstr>
      <vt:lpstr>第一章： 系统的判断</vt:lpstr>
      <vt:lpstr>第一章： 系统的判断</vt:lpstr>
      <vt:lpstr>第一章： 系统的判断</vt:lpstr>
      <vt:lpstr>第一章： 系统的判断</vt:lpstr>
      <vt:lpstr>第一章： LTI系统</vt:lpstr>
      <vt:lpstr>第一章： LTI系统</vt:lpstr>
      <vt:lpstr>第一章： 信号的变换</vt:lpstr>
      <vt:lpstr>第一章： 信号的变换</vt:lpstr>
      <vt:lpstr>第一章： 其他知识点</vt:lpstr>
      <vt:lpstr>第二章： 卷积和</vt:lpstr>
      <vt:lpstr>第二章： 卷积和</vt:lpstr>
      <vt:lpstr>第二章： 卷积和</vt:lpstr>
      <vt:lpstr>第二章： 卷积和</vt:lpstr>
      <vt:lpstr>第二章： 卷积积分</vt:lpstr>
      <vt:lpstr>第二章： 卷积积分</vt:lpstr>
      <vt:lpstr>第二章： 卷积积分</vt:lpstr>
      <vt:lpstr>第二章： 卷积积分</vt:lpstr>
      <vt:lpstr>第三章： 傅里叶变换</vt:lpstr>
      <vt:lpstr>第三章： 傅里叶变换</vt:lpstr>
      <vt:lpstr>第三章： 傅里叶变换</vt:lpstr>
      <vt:lpstr>第三章： 傅里叶变换</vt:lpstr>
      <vt:lpstr>第三章： 傅里叶变换</vt:lpstr>
      <vt:lpstr>第三章： 傅里叶变换</vt:lpstr>
      <vt:lpstr>第三章： 傅里叶变换</vt:lpstr>
      <vt:lpstr>第四章： 傅里叶变换</vt:lpstr>
      <vt:lpstr>第四章： 傅里叶变换</vt:lpstr>
      <vt:lpstr>第四章： 傅里叶变换</vt:lpstr>
      <vt:lpstr>第四章： 傅里叶变换</vt:lpstr>
      <vt:lpstr>第四章： 傅里叶变换</vt:lpstr>
      <vt:lpstr>第四章： 傅里叶变换</vt:lpstr>
      <vt:lpstr>第四章： 傅里叶变换</vt:lpstr>
      <vt:lpstr>第四章： 傅里叶变换</vt:lpstr>
      <vt:lpstr>第五-八章： 抽样信号</vt:lpstr>
      <vt:lpstr>第五-八章： 消消乐型题目</vt:lpstr>
      <vt:lpstr>第五-八章： 消消乐型题目</vt:lpstr>
      <vt:lpstr>第五-八章： 抽样信号</vt:lpstr>
      <vt:lpstr>第五-八章： 抽样信号</vt:lpstr>
      <vt:lpstr>第五-八章： 抽样信号</vt:lpstr>
      <vt:lpstr>第九章： 拉普拉斯变换</vt:lpstr>
      <vt:lpstr>第九章： 拉普拉斯变换</vt:lpstr>
      <vt:lpstr>第九章： 拉普拉斯变换</vt:lpstr>
      <vt:lpstr>第九章： 拉普拉斯变换</vt:lpstr>
      <vt:lpstr>第九章： 拉普拉斯变换</vt:lpstr>
      <vt:lpstr>第九章： 拉普拉斯变换</vt:lpstr>
      <vt:lpstr>第九章： 拉普拉斯变换</vt:lpstr>
      <vt:lpstr>第十章：Z变换</vt:lpstr>
      <vt:lpstr>第十章：Z变换</vt:lpstr>
      <vt:lpstr>第十章：Z变换</vt:lpstr>
      <vt:lpstr>第十章：Z变换</vt:lpstr>
      <vt:lpstr>第十章：Z变换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小清新花卉毕业答辩模板</dc:title>
  <dc:creator/>
  <cp:lastModifiedBy>山海</cp:lastModifiedBy>
  <cp:revision>25</cp:revision>
  <dcterms:created xsi:type="dcterms:W3CDTF">2018-03-01T02:03:00Z</dcterms:created>
  <dcterms:modified xsi:type="dcterms:W3CDTF">2023-08-16T07:25:38Z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KSOTemplateUUID">
    <vt:lpwstr>v1.0_mb_PYfyytXinuAvlRRfiqckXw==</vt:lpwstr>
  </property>
  <property fmtid="{D5CDD505-2E9C-101B-9397-08002B2CF9AE}" pid="4" name="ICV">
    <vt:lpwstr>1EF8B84B87FB4C27BEBFAB4C512CE64B_13</vt:lpwstr>
  </property>
</Properties>
</file>